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3" r:id="rId5"/>
    <p:sldId id="265" r:id="rId6"/>
    <p:sldId id="267" r:id="rId7"/>
    <p:sldId id="268" r:id="rId8"/>
    <p:sldId id="269" r:id="rId9"/>
    <p:sldId id="270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5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54AB727-89F5-47E7-99B2-7314485A3629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DEA9EF2-0E44-498C-BD11-95C7D57F0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AB727-89F5-47E7-99B2-7314485A3629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EA9EF2-0E44-498C-BD11-95C7D57F03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AB727-89F5-47E7-99B2-7314485A3629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EA9EF2-0E44-498C-BD11-95C7D57F03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AB727-89F5-47E7-99B2-7314485A3629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EA9EF2-0E44-498C-BD11-95C7D57F03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AB727-89F5-47E7-99B2-7314485A3629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EA9EF2-0E44-498C-BD11-95C7D57F0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AB727-89F5-47E7-99B2-7314485A3629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EA9EF2-0E44-498C-BD11-95C7D57F03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AB727-89F5-47E7-99B2-7314485A3629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EA9EF2-0E44-498C-BD11-95C7D57F0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54AB727-89F5-47E7-99B2-7314485A3629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EA9EF2-0E44-498C-BD11-95C7D57F0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54AB727-89F5-47E7-99B2-7314485A3629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DEA9EF2-0E44-498C-BD11-95C7D57F03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AB727-89F5-47E7-99B2-7314485A3629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EA9EF2-0E44-498C-BD11-95C7D57F0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4AB727-89F5-47E7-99B2-7314485A3629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EA9EF2-0E44-498C-BD11-95C7D57F0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54AB727-89F5-47E7-99B2-7314485A3629}" type="datetimeFigureOut">
              <a:rPr lang="ru-RU" smtClean="0"/>
              <a:pPr/>
              <a:t>03.02.2023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DEA9EF2-0E44-498C-BD11-95C7D57F0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5728"/>
            <a:ext cx="8172480" cy="407196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Реализация наставничества как процесса целенаправленного формирования личности молодого педагога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27" name="Picture 3" descr="C:\Users\Admin\Desktop\++ наставичество\наставник\img0.jpg"/>
          <p:cNvPicPr>
            <a:picLocks noChangeAspect="1" noChangeArrowheads="1"/>
          </p:cNvPicPr>
          <p:nvPr/>
        </p:nvPicPr>
        <p:blipFill>
          <a:blip r:embed="rId2"/>
          <a:srcRect r="41026" b="52137"/>
          <a:stretch>
            <a:fillRect/>
          </a:stretch>
        </p:blipFill>
        <p:spPr bwMode="auto">
          <a:xfrm>
            <a:off x="0" y="285728"/>
            <a:ext cx="3286116" cy="2000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793001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Наставничество – эффективная форма адаптации молодых педагогов</a:t>
            </a:r>
          </a:p>
          <a:p>
            <a:pPr algn="ctr"/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sz="35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Наставничество – процесс закрепления на практике и дальнейшей поддержки текущих знаний</a:t>
            </a:r>
          </a:p>
          <a:p>
            <a:pPr algn="just"/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Наставничество – неотъемлемый элемент кадровой политики, ключевая часть корпоративного обучения.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4214810" y="1142984"/>
            <a:ext cx="1056136" cy="1000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286248" y="3357562"/>
            <a:ext cx="1056136" cy="1000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6072230"/>
          </a:xfrm>
        </p:spPr>
        <p:txBody>
          <a:bodyPr>
            <a:normAutofit/>
          </a:bodyPr>
          <a:lstStyle/>
          <a:p>
            <a:pPr algn="just"/>
            <a:endParaRPr lang="ru-RU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endParaRPr lang="ru-RU" sz="32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Цели наставничества:  научно-методическое сопровождение деятельности начинающих  педагогов с целью повышения их профессионального мастерства, раскрытия индивидуальных педагогических способностей, формирования потребности в постоянном саморазвитии и самосовершенствовании.</a:t>
            </a:r>
          </a:p>
          <a:p>
            <a:endParaRPr lang="ru-RU" dirty="0"/>
          </a:p>
        </p:txBody>
      </p:sp>
      <p:pic>
        <p:nvPicPr>
          <p:cNvPr id="7170" name="Picture 2" descr="C:\Users\Admin\Desktop\++ наставичество\наставник\slide-18.jpg"/>
          <p:cNvPicPr>
            <a:picLocks noChangeAspect="1" noChangeArrowheads="1"/>
          </p:cNvPicPr>
          <p:nvPr/>
        </p:nvPicPr>
        <p:blipFill>
          <a:blip r:embed="rId2"/>
          <a:srcRect l="22535" t="40663" r="26815" b="7956"/>
          <a:stretch>
            <a:fillRect/>
          </a:stretch>
        </p:blipFill>
        <p:spPr bwMode="auto">
          <a:xfrm>
            <a:off x="571472" y="500042"/>
            <a:ext cx="3286148" cy="1868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721563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</a:rPr>
              <a:t>ЗАДАЧИ НАСТАВНИЧЕСТВА</a:t>
            </a:r>
          </a:p>
          <a:p>
            <a:pPr algn="just"/>
            <a:endParaRPr lang="ru-RU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1472" y="1071546"/>
            <a:ext cx="8001056" cy="13430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</a:rPr>
              <a:t> дифференцированно </a:t>
            </a:r>
            <a:r>
              <a:rPr lang="ru-RU" sz="2000" dirty="0">
                <a:solidFill>
                  <a:schemeClr val="tx1"/>
                </a:solidFill>
              </a:rPr>
              <a:t>и целенаправленно планировать методическую работу на основе выявленных потенциальных возможностей начинающих преподавателей и мастеров </a:t>
            </a:r>
            <a:r>
              <a:rPr lang="ru-RU" sz="2000" dirty="0" err="1">
                <a:solidFill>
                  <a:schemeClr val="tx1"/>
                </a:solidFill>
              </a:rPr>
              <a:t>п</a:t>
            </a:r>
            <a:r>
              <a:rPr lang="ru-RU" sz="2000" dirty="0">
                <a:solidFill>
                  <a:schemeClr val="tx1"/>
                </a:solidFill>
              </a:rPr>
              <a:t>/о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2857496"/>
            <a:ext cx="8358246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повышать </a:t>
            </a:r>
            <a:r>
              <a:rPr lang="ru-RU" sz="2000" dirty="0">
                <a:solidFill>
                  <a:schemeClr val="tx1"/>
                </a:solidFill>
              </a:rPr>
              <a:t>профессиональный уровень </a:t>
            </a:r>
            <a:r>
              <a:rPr lang="ru-RU" sz="2000" dirty="0" smtClean="0">
                <a:solidFill>
                  <a:schemeClr val="tx1"/>
                </a:solidFill>
              </a:rPr>
              <a:t>и продуктивность </a:t>
            </a:r>
            <a:r>
              <a:rPr lang="ru-RU" sz="2000" dirty="0">
                <a:solidFill>
                  <a:schemeClr val="tx1"/>
                </a:solidFill>
              </a:rPr>
              <a:t>работы начинающих преподавателей, мастеров </a:t>
            </a:r>
            <a:r>
              <a:rPr lang="ru-RU" sz="2000" dirty="0" err="1">
                <a:solidFill>
                  <a:schemeClr val="tx1"/>
                </a:solidFill>
              </a:rPr>
              <a:t>п</a:t>
            </a:r>
            <a:r>
              <a:rPr lang="ru-RU" sz="2000" dirty="0">
                <a:solidFill>
                  <a:schemeClr val="tx1"/>
                </a:solidFill>
              </a:rPr>
              <a:t>/о с учетом их потребностей, затруднений, достижений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28596" y="4643446"/>
            <a:ext cx="8429684" cy="15001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Ø"/>
            </a:pPr>
            <a:r>
              <a:rPr lang="ru-RU" sz="2000" dirty="0" smtClean="0">
                <a:solidFill>
                  <a:schemeClr val="tx1"/>
                </a:solidFill>
              </a:rPr>
              <a:t> развивать </a:t>
            </a:r>
            <a:r>
              <a:rPr lang="ru-RU" sz="2000" dirty="0">
                <a:solidFill>
                  <a:schemeClr val="tx1"/>
                </a:solidFill>
              </a:rPr>
              <a:t>творческий потенциал начинающих  педагогов, мотивировать их на участие в инновационной деятельности; проследить динамику развития их профессиональной деятельности.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++ наставичество\наставник\0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46564" y="84098"/>
            <a:ext cx="8897436" cy="61309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Admin\Desktop\++ наставичество\наставник\slide-18.jpg"/>
          <p:cNvPicPr/>
          <p:nvPr/>
        </p:nvPicPr>
        <p:blipFill>
          <a:blip r:embed="rId2"/>
          <a:srcRect l="23406" t="40323" r="26956" b="5775"/>
          <a:stretch>
            <a:fillRect/>
          </a:stretch>
        </p:blipFill>
        <p:spPr bwMode="auto">
          <a:xfrm>
            <a:off x="5715008" y="4643446"/>
            <a:ext cx="3214710" cy="2000264"/>
          </a:xfrm>
          <a:prstGeom prst="rect">
            <a:avLst/>
          </a:prstGeom>
          <a:noFill/>
        </p:spPr>
      </p:pic>
      <p:pic>
        <p:nvPicPr>
          <p:cNvPr id="5" name="Содержимое 4" descr="C:\Users\Admin\Desktop\++ наставичество\наставник\img13.jpg"/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71472" y="-142900"/>
            <a:ext cx="7533216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7215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</a:rPr>
              <a:t>Программа наставничества - </a:t>
            </a: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Актуальность программы.</a:t>
            </a: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Нормативные правовые документы.</a:t>
            </a: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Цель и задачи программы наставничества.</a:t>
            </a: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Срок реализации программы.</a:t>
            </a: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Содержание деятельности.</a:t>
            </a: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Формы и методы работы педагога-наставника с молодым (начинающим) педагогом.</a:t>
            </a: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Права и обязанности наставника и наставляемого.</a:t>
            </a: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Деятельность наставника.</a:t>
            </a: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Принципы наставничества.</a:t>
            </a: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Ожидаемые результаты реализации программы наставничества.</a:t>
            </a: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Измеримыми результатами реализации программы наставничества.</a:t>
            </a:r>
          </a:p>
          <a:p>
            <a:pPr algn="just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Индивидуальный образовательный маршрут наставляемого (стажера)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721563"/>
          </a:xfrm>
        </p:spPr>
        <p:txBody>
          <a:bodyPr/>
          <a:lstStyle/>
          <a:p>
            <a:r>
              <a:rPr lang="ru-RU" b="1" u="sng" dirty="0" smtClean="0">
                <a:solidFill>
                  <a:schemeClr val="accent6">
                    <a:lumMod val="50000"/>
                  </a:schemeClr>
                </a:solidFill>
              </a:rPr>
              <a:t>Индивидуальный образовательный маршрут наставляемого (стажера)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Направление деятельности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Мероприятие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Сроки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Участники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Результат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Форма контроля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Отметка о выполнении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500034" y="857232"/>
          <a:ext cx="8229600" cy="5014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91512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ФИО наставника</a:t>
                      </a:r>
                      <a:endParaRPr lang="ru-RU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ФИО</a:t>
                      </a:r>
                      <a:r>
                        <a:rPr lang="ru-RU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наставляемого</a:t>
                      </a:r>
                      <a:endParaRPr lang="ru-RU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585673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Баткова</a:t>
                      </a:r>
                      <a:r>
                        <a:rPr lang="ru-RU" dirty="0" smtClean="0"/>
                        <a:t> Е.А.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Десятов И.А.</a:t>
                      </a:r>
                      <a:endParaRPr lang="ru-RU" dirty="0"/>
                    </a:p>
                  </a:txBody>
                  <a:tcPr/>
                </a:tc>
              </a:tr>
              <a:tr h="585673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Баткова</a:t>
                      </a:r>
                      <a:r>
                        <a:rPr lang="ru-RU" dirty="0" smtClean="0"/>
                        <a:t> Е.А.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Теряева Е.А.</a:t>
                      </a:r>
                      <a:endParaRPr lang="ru-RU" dirty="0"/>
                    </a:p>
                  </a:txBody>
                  <a:tcPr/>
                </a:tc>
              </a:tr>
              <a:tr h="585673">
                <a:tc>
                  <a:txBody>
                    <a:bodyPr/>
                    <a:lstStyle/>
                    <a:p>
                      <a:r>
                        <a:rPr lang="ru-RU" dirty="0" smtClean="0"/>
                        <a:t>Денисова Е.А.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Чупахина</a:t>
                      </a:r>
                      <a:r>
                        <a:rPr lang="ru-RU" dirty="0" smtClean="0"/>
                        <a:t> Д.С.</a:t>
                      </a:r>
                      <a:endParaRPr lang="ru-RU" dirty="0"/>
                    </a:p>
                  </a:txBody>
                  <a:tcPr/>
                </a:tc>
              </a:tr>
              <a:tr h="585673">
                <a:tc>
                  <a:txBody>
                    <a:bodyPr/>
                    <a:lstStyle/>
                    <a:p>
                      <a:r>
                        <a:rPr lang="ru-RU" dirty="0" smtClean="0"/>
                        <a:t>Иванова Е.В.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Румянцева А.А.</a:t>
                      </a:r>
                      <a:endParaRPr lang="ru-RU" dirty="0"/>
                    </a:p>
                  </a:txBody>
                  <a:tcPr/>
                </a:tc>
              </a:tr>
              <a:tr h="585673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Неделяева</a:t>
                      </a:r>
                      <a:r>
                        <a:rPr lang="ru-RU" dirty="0" smtClean="0"/>
                        <a:t> Т.В.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Топоренкова</a:t>
                      </a:r>
                      <a:r>
                        <a:rPr lang="ru-RU" dirty="0" smtClean="0"/>
                        <a:t> Т.Н.</a:t>
                      </a:r>
                      <a:endParaRPr lang="ru-RU" dirty="0"/>
                    </a:p>
                  </a:txBody>
                  <a:tcPr/>
                </a:tc>
              </a:tr>
              <a:tr h="585673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Свириденко</a:t>
                      </a:r>
                      <a:r>
                        <a:rPr lang="ru-RU" dirty="0" smtClean="0"/>
                        <a:t> Н.П.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Зинковская</a:t>
                      </a:r>
                      <a:r>
                        <a:rPr lang="ru-RU" dirty="0" smtClean="0"/>
                        <a:t> М.А.</a:t>
                      </a:r>
                      <a:endParaRPr lang="ru-RU" dirty="0"/>
                    </a:p>
                  </a:txBody>
                  <a:tcPr/>
                </a:tc>
              </a:tr>
              <a:tr h="585673">
                <a:tc gridSpan="2">
                  <a:txBody>
                    <a:bodyPr/>
                    <a:lstStyle/>
                    <a:p>
                      <a:pPr algn="ctr"/>
                      <a:r>
                        <a:rPr lang="ru-RU" b="1" smtClean="0">
                          <a:solidFill>
                            <a:schemeClr val="tx1"/>
                          </a:solidFill>
                        </a:rPr>
                        <a:t>НАСТАВНИКИ  </a:t>
                      </a:r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2022 – </a:t>
                      </a:r>
                      <a:r>
                        <a:rPr lang="ru-RU" b="1" smtClean="0">
                          <a:solidFill>
                            <a:schemeClr val="tx1"/>
                          </a:solidFill>
                        </a:rPr>
                        <a:t>2023  УЧЕБНОГО  ГОДА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168</TotalTime>
  <Words>259</Words>
  <Application>Microsoft Office PowerPoint</Application>
  <PresentationFormat>Экран (4:3)</PresentationFormat>
  <Paragraphs>58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Открытая</vt:lpstr>
      <vt:lpstr>Реализация наставничества как процесса целенаправленного формирования личности молодого педагога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Реализациянаставничество</dc:title>
  <dc:creator>Admin</dc:creator>
  <cp:lastModifiedBy>Admin</cp:lastModifiedBy>
  <cp:revision>20</cp:revision>
  <dcterms:created xsi:type="dcterms:W3CDTF">2022-09-19T04:57:55Z</dcterms:created>
  <dcterms:modified xsi:type="dcterms:W3CDTF">2023-02-03T10:32:17Z</dcterms:modified>
</cp:coreProperties>
</file>