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Montserrat SemiBold"/>
      <p:regular r:id="rId30"/>
      <p:bold r:id="rId31"/>
      <p:italic r:id="rId32"/>
      <p:boldItalic r:id="rId33"/>
    </p:embeddedFont>
    <p:embeddedFont>
      <p:font typeface="Montserrat"/>
      <p:regular r:id="rId34"/>
      <p:bold r:id="rId35"/>
      <p:italic r:id="rId36"/>
      <p:boldItalic r:id="rId37"/>
    </p:embeddedFont>
    <p:embeddedFont>
      <p:font typeface="Manrope"/>
      <p:regular r:id="rId38"/>
      <p:bold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817D6E3-A0F2-466D-94D2-37A545C23A56}">
  <a:tblStyle styleId="{4817D6E3-A0F2-466D-94D2-37A545C23A5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40380D90-A64A-4FDD-8FFE-DAD068C77C9E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MontserratSemiBold-bold.fntdata"/><Relationship Id="rId30" Type="http://schemas.openxmlformats.org/officeDocument/2006/relationships/font" Target="fonts/MontserratSemiBold-regular.fntdata"/><Relationship Id="rId11" Type="http://schemas.openxmlformats.org/officeDocument/2006/relationships/slide" Target="slides/slide5.xml"/><Relationship Id="rId33" Type="http://schemas.openxmlformats.org/officeDocument/2006/relationships/font" Target="fonts/MontserratSemiBold-boldItalic.fntdata"/><Relationship Id="rId10" Type="http://schemas.openxmlformats.org/officeDocument/2006/relationships/slide" Target="slides/slide4.xml"/><Relationship Id="rId32" Type="http://schemas.openxmlformats.org/officeDocument/2006/relationships/font" Target="fonts/MontserratSemiBold-italic.fntdata"/><Relationship Id="rId13" Type="http://schemas.openxmlformats.org/officeDocument/2006/relationships/slide" Target="slides/slide7.xml"/><Relationship Id="rId35" Type="http://schemas.openxmlformats.org/officeDocument/2006/relationships/font" Target="fonts/Montserrat-bold.fntdata"/><Relationship Id="rId12" Type="http://schemas.openxmlformats.org/officeDocument/2006/relationships/slide" Target="slides/slide6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9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8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1.xml"/><Relationship Id="rId39" Type="http://schemas.openxmlformats.org/officeDocument/2006/relationships/font" Target="fonts/Manrope-bold.fntdata"/><Relationship Id="rId16" Type="http://schemas.openxmlformats.org/officeDocument/2006/relationships/slide" Target="slides/slide10.xml"/><Relationship Id="rId38" Type="http://schemas.openxmlformats.org/officeDocument/2006/relationships/font" Target="fonts/Manrope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98f9c6c520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198f9c6c520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98f9c6c520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198f9c6c520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98f9c6c520_0_7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98f9c6c520_0_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98f9c6c520_0_6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98f9c6c520_0_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98f9c6c520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98f9c6c520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aec63a9e1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1aec63a9e1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Нашей целевой аудиторией являются жители города Новокуйбышевск, которые в свою очередь разделяются на: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●Офисных сотрудников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●Молодежь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●Семьи с детьми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Их всех объединяют такие проблемы как: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■Отсутствие времени на приготовление пищи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■Желание побаловать себя пиццей без вреда для здоровья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   ■Вкусное и быстрое питание после тяжёлого рабочего дня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Собственно, мы и закроем все их проблемы своим заведением. Мы предоставим им время на себя и своих близких, пока сами будем работать.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bca0bb1b3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bca0bb1b3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сделать 2\3 от всех жителей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aec63a9e1c_0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1aec63a9e1c_0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Мы проанализировали рынок конкурентов и в таблице представили итоги. Цветом выделили нашу организацию. Анализ проводился по следующим критериям: средняя цена, средний чек, ассортимент, акции (программы лояльности).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1aec63a9e1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1aec63a9e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98f9c6c520_0_3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98f9c6c520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98f9c6c520_0_4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98f9c6c520_0_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98f9c6c520_0_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98f9c6c520_0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aec63a9e1c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aec63a9e1c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98f9c6c520_2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198f9c6c520_2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98f9c6c520_0_8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198f9c6c520_0_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1aec63a9e1c_0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1aec63a9e1c_0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198f9c6c520_2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198f9c6c520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198f9c6c520_0_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198f9c6c520_0_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1aec63a9e1c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1aec63a9e1c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</a:t>
            </a:r>
            <a:r>
              <a:rPr lang="ru"/>
              <a:t>а слайде вы можете наблюдать, что мы выделили 2 деятельности нашего дохода.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Доставка и зал.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Показатели которые мы выписали: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 количество заказов в месяц (пицц)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 средняя цена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- средний чек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Исходя из таблицы, можно проследить за тем как собственно меняется количество заказов, а также то, что средний чек со временем увеличивается.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Если говорить о зале, то в первые два месяца можно увидеть 0, но только потому что самого помещения </a:t>
            </a:r>
            <a:r>
              <a:rPr lang="ru"/>
              <a:t>еще</a:t>
            </a:r>
            <a:r>
              <a:rPr lang="ru"/>
              <a:t> тогда не будет.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1b0412de80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1b0412de80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bca0bb1b39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1bca0bb1b39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198f9c6c520_0_6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198f9c6c520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198f9c6c520_0_6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198f9c6c520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2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ompanies.rbc.ru/okved/10.71/" TargetMode="External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9.png"/><Relationship Id="rId5" Type="http://schemas.openxmlformats.org/officeDocument/2006/relationships/image" Target="../media/image1.jpg"/><Relationship Id="rId6" Type="http://schemas.openxmlformats.org/officeDocument/2006/relationships/image" Target="../media/image1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/>
          <p:nvPr/>
        </p:nvSpPr>
        <p:spPr>
          <a:xfrm>
            <a:off x="0" y="0"/>
            <a:ext cx="3748500" cy="51435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4"/>
          <p:cNvSpPr txBox="1"/>
          <p:nvPr>
            <p:ph type="ctrTitle"/>
          </p:nvPr>
        </p:nvSpPr>
        <p:spPr>
          <a:xfrm>
            <a:off x="0" y="164700"/>
            <a:ext cx="44064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Римская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пицца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500">
                <a:latin typeface="Montserrat"/>
                <a:ea typeface="Montserrat"/>
                <a:cs typeface="Montserrat"/>
                <a:sym typeface="Montserrat"/>
              </a:rPr>
              <a:t>Бизнес проект</a:t>
            </a:r>
            <a:endParaRPr sz="25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50250" y="3372250"/>
            <a:ext cx="3357000" cy="15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Белова А.</a:t>
            </a:r>
            <a:br>
              <a:rPr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Бусаргина А.</a:t>
            </a:r>
            <a:endParaRPr sz="171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Кулик Ю.</a:t>
            </a:r>
            <a:endParaRPr sz="171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Крайнов И.</a:t>
            </a:r>
            <a:endParaRPr sz="171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58"/>
              <a:buNone/>
            </a:pPr>
            <a:r>
              <a:rPr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Самойлина В.</a:t>
            </a:r>
            <a:endParaRPr sz="171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8"/>
              <a:buFont typeface="Arial"/>
              <a:buNone/>
            </a:pPr>
            <a:r>
              <a:rPr i="1"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38.03.01</a:t>
            </a:r>
            <a:r>
              <a:rPr lang="ru" sz="171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“Экономика”</a:t>
            </a:r>
            <a:endParaRPr sz="171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5875" y="0"/>
            <a:ext cx="4178550" cy="23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05876" y="2382000"/>
            <a:ext cx="4178550" cy="278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Google Shape;63;p14"/>
          <p:cNvCxnSpPr/>
          <p:nvPr/>
        </p:nvCxnSpPr>
        <p:spPr>
          <a:xfrm>
            <a:off x="4406125" y="-12550"/>
            <a:ext cx="0" cy="5156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4"/>
          <p:cNvCxnSpPr/>
          <p:nvPr/>
        </p:nvCxnSpPr>
        <p:spPr>
          <a:xfrm rot="10800000">
            <a:off x="3751100" y="2383575"/>
            <a:ext cx="53943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187775" y="143250"/>
            <a:ext cx="2829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000">
                <a:latin typeface="Montserrat"/>
                <a:ea typeface="Montserrat"/>
                <a:cs typeface="Montserrat"/>
                <a:sym typeface="Montserrat"/>
              </a:rPr>
              <a:t>Описание</a:t>
            </a:r>
            <a:endParaRPr b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684200" y="1485375"/>
            <a:ext cx="3678300" cy="17547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latin typeface="Montserrat"/>
                <a:ea typeface="Montserrat"/>
                <a:cs typeface="Montserrat"/>
                <a:sym typeface="Montserrat"/>
              </a:rPr>
              <a:t>Открытие пиццерии “Римская пицца”, продукция которой будет подходить людям придерживающимся ЗОЖа.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" name="Google Shape;71;p15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5707600" y="653650"/>
            <a:ext cx="2729174" cy="33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2178625" y="0"/>
            <a:ext cx="5388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Преимущества и недостатки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пиццерий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311625" y="1064800"/>
            <a:ext cx="2011800" cy="10431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ебольшая сумма вложений для отрасли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" name="Google Shape;78;p16"/>
          <p:cNvSpPr/>
          <p:nvPr/>
        </p:nvSpPr>
        <p:spPr>
          <a:xfrm>
            <a:off x="2154225" y="1838800"/>
            <a:ext cx="2101200" cy="12669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Б</a:t>
            </a:r>
            <a:r>
              <a:rPr b="1"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ыстрая окупаемость вложений</a:t>
            </a:r>
            <a:endParaRPr b="1"/>
          </a:p>
        </p:txBody>
      </p:sp>
      <p:sp>
        <p:nvSpPr>
          <p:cNvPr id="79" name="Google Shape;79;p16"/>
          <p:cNvSpPr/>
          <p:nvPr/>
        </p:nvSpPr>
        <p:spPr>
          <a:xfrm>
            <a:off x="311625" y="2312375"/>
            <a:ext cx="1444500" cy="7503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Высокий спрос</a:t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213400" y="3230550"/>
            <a:ext cx="2436900" cy="867000"/>
          </a:xfrm>
          <a:prstGeom prst="ellipse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ысокая рентабельность бизнеса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(до 60%)</a:t>
            </a:r>
            <a:endParaRPr/>
          </a:p>
        </p:txBody>
      </p:sp>
      <p:cxnSp>
        <p:nvCxnSpPr>
          <p:cNvPr id="81" name="Google Shape;81;p16"/>
          <p:cNvCxnSpPr>
            <a:stCxn id="77" idx="5"/>
            <a:endCxn id="78" idx="1"/>
          </p:cNvCxnSpPr>
          <p:nvPr/>
        </p:nvCxnSpPr>
        <p:spPr>
          <a:xfrm>
            <a:off x="2028804" y="1955142"/>
            <a:ext cx="433200" cy="69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" name="Google Shape;82;p16"/>
          <p:cNvCxnSpPr>
            <a:stCxn id="79" idx="6"/>
            <a:endCxn id="78" idx="2"/>
          </p:cNvCxnSpPr>
          <p:nvPr/>
        </p:nvCxnSpPr>
        <p:spPr>
          <a:xfrm flipH="1" rot="10800000">
            <a:off x="1756125" y="2472125"/>
            <a:ext cx="398100" cy="215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3" name="Google Shape;83;p16"/>
          <p:cNvCxnSpPr>
            <a:stCxn id="80" idx="7"/>
            <a:endCxn id="78" idx="3"/>
          </p:cNvCxnSpPr>
          <p:nvPr/>
        </p:nvCxnSpPr>
        <p:spPr>
          <a:xfrm flipH="1" rot="10800000">
            <a:off x="2293424" y="2920119"/>
            <a:ext cx="168600" cy="437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" name="Google Shape;84;p16"/>
          <p:cNvCxnSpPr/>
          <p:nvPr/>
        </p:nvCxnSpPr>
        <p:spPr>
          <a:xfrm>
            <a:off x="4503550" y="792950"/>
            <a:ext cx="0" cy="4280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85" name="Google Shape;85;p16"/>
          <p:cNvSpPr/>
          <p:nvPr/>
        </p:nvSpPr>
        <p:spPr>
          <a:xfrm>
            <a:off x="2328600" y="3818975"/>
            <a:ext cx="2101200" cy="1043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Несложная технология производства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6" name="Google Shape;86;p16"/>
          <p:cNvCxnSpPr>
            <a:stCxn id="85" idx="0"/>
            <a:endCxn id="78" idx="4"/>
          </p:cNvCxnSpPr>
          <p:nvPr/>
        </p:nvCxnSpPr>
        <p:spPr>
          <a:xfrm rot="10800000">
            <a:off x="3204900" y="3105575"/>
            <a:ext cx="174300" cy="71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7" name="Google Shape;87;p16"/>
          <p:cNvSpPr/>
          <p:nvPr/>
        </p:nvSpPr>
        <p:spPr>
          <a:xfrm>
            <a:off x="6682650" y="1654850"/>
            <a:ext cx="2101200" cy="9498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ысокий уровень конкуренции на рынке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4677375" y="1760300"/>
            <a:ext cx="1597200" cy="7389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орогая аренда площади</a:t>
            </a:r>
            <a:endParaRPr/>
          </a:p>
        </p:txBody>
      </p:sp>
      <p:sp>
        <p:nvSpPr>
          <p:cNvPr id="89" name="Google Shape;89;p16"/>
          <p:cNvSpPr/>
          <p:nvPr/>
        </p:nvSpPr>
        <p:spPr>
          <a:xfrm flipH="1">
            <a:off x="5664450" y="3112975"/>
            <a:ext cx="2540100" cy="10896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Н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еобходимость получения разрешительных документов</a:t>
            </a:r>
            <a:endParaRPr/>
          </a:p>
        </p:txBody>
      </p:sp>
      <p:sp>
        <p:nvSpPr>
          <p:cNvPr id="90" name="Google Shape;90;p16"/>
          <p:cNvSpPr txBox="1"/>
          <p:nvPr/>
        </p:nvSpPr>
        <p:spPr>
          <a:xfrm>
            <a:off x="2088225" y="410075"/>
            <a:ext cx="647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/>
              <a:t>+</a:t>
            </a: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6720150" y="337125"/>
            <a:ext cx="5037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4800"/>
              <a:t>-</a:t>
            </a:r>
            <a:endParaRPr b="1" sz="4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/>
        </p:nvSpPr>
        <p:spPr>
          <a:xfrm>
            <a:off x="3196800" y="261000"/>
            <a:ext cx="3070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3600">
                <a:latin typeface="Montserrat"/>
                <a:ea typeface="Montserrat"/>
                <a:cs typeface="Montserrat"/>
                <a:sym typeface="Montserrat"/>
              </a:rPr>
              <a:t>ОКВЭДы</a:t>
            </a:r>
            <a:endParaRPr b="1"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277250" y="1294625"/>
            <a:ext cx="8764500" cy="25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5715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 sz="2500" u="sng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53.20.32 Деятельность по доставке еды на дом</a:t>
            </a:r>
            <a:endParaRPr b="1" i="1" sz="25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571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33333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marR="571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b="1" lang="ru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56.10.2 Деятельность по приготовлению и/или продаже пищи, готовой к непосредственному употреблению на месте, с транспортных средств или передвижных лавок</a:t>
            </a:r>
            <a:endParaRPr b="1" sz="1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1150" lvl="0" marL="457200" marR="571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ontserrat"/>
              <a:buChar char="●"/>
            </a:pPr>
            <a:r>
              <a:rPr b="1" lang="ru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10.71 </a:t>
            </a:r>
            <a:r>
              <a:rPr b="1" lang="ru" sz="1300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Производство хлеба и мучных кондитерских изделий, тортов и пирожных недлительного хранения</a:t>
            </a:r>
            <a:r>
              <a:rPr b="1" lang="ru" sz="19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*</a:t>
            </a:r>
            <a:endParaRPr b="1" sz="19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" name="Google Shape;98;p17"/>
          <p:cNvPicPr preferRelativeResize="0"/>
          <p:nvPr/>
        </p:nvPicPr>
        <p:blipFill rotWithShape="1">
          <a:blip r:embed="rId4">
            <a:alphaModFix/>
          </a:blip>
          <a:srcRect b="17068" l="34693" r="34337" t="14630"/>
          <a:stretch/>
        </p:blipFill>
        <p:spPr>
          <a:xfrm>
            <a:off x="8597050" y="15900"/>
            <a:ext cx="546950" cy="6775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6291300" y="4527900"/>
            <a:ext cx="28527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*На данный момент оквэд не зарегистрирован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9211" l="37669" r="2877" t="10123"/>
          <a:stretch/>
        </p:blipFill>
        <p:spPr>
          <a:xfrm>
            <a:off x="2772850" y="84675"/>
            <a:ext cx="6342149" cy="5002374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 txBox="1"/>
          <p:nvPr/>
        </p:nvSpPr>
        <p:spPr>
          <a:xfrm>
            <a:off x="4071025" y="2020900"/>
            <a:ext cx="53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000">
                <a:solidFill>
                  <a:srgbClr val="A61C00"/>
                </a:solidFill>
              </a:rPr>
              <a:t>НГТК</a:t>
            </a:r>
            <a:endParaRPr b="1" sz="1000">
              <a:solidFill>
                <a:srgbClr val="A61C00"/>
              </a:solidFill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189700" y="647000"/>
            <a:ext cx="2378400" cy="3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НГТК находится рядом с парком “Дубки”, где проходит каждый день большое количество людей.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ru"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Ближайшие конкуренты находятся в шаговой доступности (5-8 минут пешком - ДОДО Пицца).</a:t>
            </a:r>
            <a:endParaRPr/>
          </a:p>
        </p:txBody>
      </p:sp>
      <p:sp>
        <p:nvSpPr>
          <p:cNvPr id="107" name="Google Shape;107;p18"/>
          <p:cNvSpPr/>
          <p:nvPr/>
        </p:nvSpPr>
        <p:spPr>
          <a:xfrm rot="10800000">
            <a:off x="5469100" y="1982450"/>
            <a:ext cx="153000" cy="530700"/>
          </a:xfrm>
          <a:prstGeom prst="triangle">
            <a:avLst>
              <a:gd fmla="val 50000" name="adj"/>
            </a:avLst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/>
          <p:nvPr/>
        </p:nvSpPr>
        <p:spPr>
          <a:xfrm>
            <a:off x="190200" y="71625"/>
            <a:ext cx="43818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ЦС и проблематика/Решение и ЦП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3" name="Google Shape;113;p19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597050" y="15900"/>
            <a:ext cx="546950" cy="677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4" name="Google Shape;114;p19"/>
          <p:cNvGrpSpPr/>
          <p:nvPr/>
        </p:nvGrpSpPr>
        <p:grpSpPr>
          <a:xfrm>
            <a:off x="1615238" y="1814850"/>
            <a:ext cx="5913512" cy="2749527"/>
            <a:chOff x="2849488" y="1772600"/>
            <a:chExt cx="5913512" cy="2749527"/>
          </a:xfrm>
        </p:grpSpPr>
        <p:sp>
          <p:nvSpPr>
            <p:cNvPr id="115" name="Google Shape;115;p19"/>
            <p:cNvSpPr/>
            <p:nvPr/>
          </p:nvSpPr>
          <p:spPr>
            <a:xfrm>
              <a:off x="2849488" y="2623947"/>
              <a:ext cx="2057100" cy="2649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2C2B2B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9"/>
            <p:cNvSpPr txBox="1"/>
            <p:nvPr/>
          </p:nvSpPr>
          <p:spPr>
            <a:xfrm>
              <a:off x="4175958" y="2800361"/>
              <a:ext cx="6186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1200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sit </a:t>
              </a:r>
              <a:endParaRPr b="1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7" name="Google Shape;117;p19"/>
            <p:cNvSpPr txBox="1"/>
            <p:nvPr/>
          </p:nvSpPr>
          <p:spPr>
            <a:xfrm>
              <a:off x="4382437" y="2895943"/>
              <a:ext cx="418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 sz="900"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  <a:endParaRPr b="1" sz="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grpSp>
          <p:nvGrpSpPr>
            <p:cNvPr id="118" name="Google Shape;118;p19"/>
            <p:cNvGrpSpPr/>
            <p:nvPr/>
          </p:nvGrpSpPr>
          <p:grpSpPr>
            <a:xfrm>
              <a:off x="3420547" y="1986718"/>
              <a:ext cx="914970" cy="755409"/>
              <a:chOff x="5372403" y="654848"/>
              <a:chExt cx="639481" cy="596219"/>
            </a:xfrm>
          </p:grpSpPr>
          <p:grpSp>
            <p:nvGrpSpPr>
              <p:cNvPr id="119" name="Google Shape;119;p19"/>
              <p:cNvGrpSpPr/>
              <p:nvPr/>
            </p:nvGrpSpPr>
            <p:grpSpPr>
              <a:xfrm>
                <a:off x="5798724" y="762290"/>
                <a:ext cx="213160" cy="488777"/>
                <a:chOff x="843850" y="1074900"/>
                <a:chExt cx="301500" cy="693300"/>
              </a:xfrm>
            </p:grpSpPr>
            <p:sp>
              <p:nvSpPr>
                <p:cNvPr id="120" name="Google Shape;120;p19"/>
                <p:cNvSpPr/>
                <p:nvPr/>
              </p:nvSpPr>
              <p:spPr>
                <a:xfrm>
                  <a:off x="843850" y="1074900"/>
                  <a:ext cx="301500" cy="291300"/>
                </a:xfrm>
                <a:prstGeom prst="ellipse">
                  <a:avLst/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1" name="Google Shape;121;p19"/>
                <p:cNvSpPr/>
                <p:nvPr/>
              </p:nvSpPr>
              <p:spPr>
                <a:xfrm rot="10800000">
                  <a:off x="874000" y="1366200"/>
                  <a:ext cx="241200" cy="4020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2" name="Google Shape;122;p19"/>
              <p:cNvGrpSpPr/>
              <p:nvPr/>
            </p:nvGrpSpPr>
            <p:grpSpPr>
              <a:xfrm>
                <a:off x="5585563" y="654848"/>
                <a:ext cx="213160" cy="488777"/>
                <a:chOff x="843850" y="1074900"/>
                <a:chExt cx="301500" cy="693300"/>
              </a:xfrm>
            </p:grpSpPr>
            <p:sp>
              <p:nvSpPr>
                <p:cNvPr id="123" name="Google Shape;123;p19"/>
                <p:cNvSpPr/>
                <p:nvPr/>
              </p:nvSpPr>
              <p:spPr>
                <a:xfrm>
                  <a:off x="843850" y="1074900"/>
                  <a:ext cx="301500" cy="291300"/>
                </a:xfrm>
                <a:prstGeom prst="ellipse">
                  <a:avLst/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4" name="Google Shape;124;p19"/>
                <p:cNvSpPr/>
                <p:nvPr/>
              </p:nvSpPr>
              <p:spPr>
                <a:xfrm rot="10800000">
                  <a:off x="874000" y="1366200"/>
                  <a:ext cx="241200" cy="4020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25" name="Google Shape;125;p19"/>
              <p:cNvGrpSpPr/>
              <p:nvPr/>
            </p:nvGrpSpPr>
            <p:grpSpPr>
              <a:xfrm>
                <a:off x="5372403" y="762290"/>
                <a:ext cx="213160" cy="488777"/>
                <a:chOff x="843850" y="1074900"/>
                <a:chExt cx="301500" cy="693300"/>
              </a:xfrm>
            </p:grpSpPr>
            <p:sp>
              <p:nvSpPr>
                <p:cNvPr id="126" name="Google Shape;126;p19"/>
                <p:cNvSpPr/>
                <p:nvPr/>
              </p:nvSpPr>
              <p:spPr>
                <a:xfrm>
                  <a:off x="843850" y="1074900"/>
                  <a:ext cx="301500" cy="291300"/>
                </a:xfrm>
                <a:prstGeom prst="ellipse">
                  <a:avLst/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27" name="Google Shape;127;p19"/>
                <p:cNvSpPr/>
                <p:nvPr/>
              </p:nvSpPr>
              <p:spPr>
                <a:xfrm rot="10800000">
                  <a:off x="874000" y="1366200"/>
                  <a:ext cx="241200" cy="402000"/>
                </a:xfrm>
                <a:prstGeom prst="triangle">
                  <a:avLst>
                    <a:gd fmla="val 50000" name="adj"/>
                  </a:avLst>
                </a:prstGeom>
                <a:solidFill>
                  <a:srgbClr val="0000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sp>
          <p:nvSpPr>
            <p:cNvPr id="128" name="Google Shape;128;p19"/>
            <p:cNvSpPr/>
            <p:nvPr/>
          </p:nvSpPr>
          <p:spPr>
            <a:xfrm>
              <a:off x="4973100" y="1772600"/>
              <a:ext cx="3789900" cy="12789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Montserrat"/>
                <a:buChar char="-"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отсутствие времени на приготовление еды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Montserrat"/>
                <a:buChar char="-"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желание побаловать себя пиццей, без вреда для здоровья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Font typeface="Montserrat"/>
                <a:buChar char="-"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вкусно и быстро покушать после тяжелого рабочего дня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129" name="Google Shape;129;p19"/>
            <p:cNvCxnSpPr/>
            <p:nvPr/>
          </p:nvCxnSpPr>
          <p:spPr>
            <a:xfrm>
              <a:off x="4335528" y="2412051"/>
              <a:ext cx="6135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0" name="Google Shape;130;p19"/>
            <p:cNvCxnSpPr/>
            <p:nvPr/>
          </p:nvCxnSpPr>
          <p:spPr>
            <a:xfrm>
              <a:off x="6864049" y="3046112"/>
              <a:ext cx="0" cy="9696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31" name="Google Shape;131;p19"/>
            <p:cNvSpPr/>
            <p:nvPr/>
          </p:nvSpPr>
          <p:spPr>
            <a:xfrm>
              <a:off x="5938852" y="4029527"/>
              <a:ext cx="1850400" cy="4926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решение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32" name="Google Shape;132;p19"/>
          <p:cNvSpPr txBox="1"/>
          <p:nvPr/>
        </p:nvSpPr>
        <p:spPr>
          <a:xfrm>
            <a:off x="1310080" y="1007899"/>
            <a:ext cx="2380200" cy="5541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Офисные сотрудники, молодежь, семьи с детьми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20"/>
          <p:cNvGrpSpPr/>
          <p:nvPr/>
        </p:nvGrpSpPr>
        <p:grpSpPr>
          <a:xfrm>
            <a:off x="224525" y="1064750"/>
            <a:ext cx="3357600" cy="3400475"/>
            <a:chOff x="224525" y="1140950"/>
            <a:chExt cx="3357600" cy="3400475"/>
          </a:xfrm>
        </p:grpSpPr>
        <p:grpSp>
          <p:nvGrpSpPr>
            <p:cNvPr id="138" name="Google Shape;138;p20"/>
            <p:cNvGrpSpPr/>
            <p:nvPr/>
          </p:nvGrpSpPr>
          <p:grpSpPr>
            <a:xfrm>
              <a:off x="224525" y="1204225"/>
              <a:ext cx="3357600" cy="3337200"/>
              <a:chOff x="1030750" y="908275"/>
              <a:chExt cx="3357600" cy="3337200"/>
            </a:xfrm>
          </p:grpSpPr>
          <p:sp>
            <p:nvSpPr>
              <p:cNvPr id="139" name="Google Shape;139;p20"/>
              <p:cNvSpPr/>
              <p:nvPr/>
            </p:nvSpPr>
            <p:spPr>
              <a:xfrm>
                <a:off x="1030750" y="908275"/>
                <a:ext cx="3357600" cy="3337200"/>
              </a:xfrm>
              <a:prstGeom prst="ellipse">
                <a:avLst/>
              </a:prstGeom>
              <a:solidFill>
                <a:srgbClr val="3D85C6"/>
              </a:solidFill>
              <a:ln cap="flat" cmpd="sng" w="9525">
                <a:solidFill>
                  <a:srgbClr val="3D85C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0" name="Google Shape;140;p20"/>
              <p:cNvSpPr/>
              <p:nvPr/>
            </p:nvSpPr>
            <p:spPr>
              <a:xfrm>
                <a:off x="1255300" y="1377725"/>
                <a:ext cx="2908500" cy="2867700"/>
              </a:xfrm>
              <a:prstGeom prst="ellipse">
                <a:avLst/>
              </a:prstGeom>
              <a:solidFill>
                <a:srgbClr val="6FA8DC"/>
              </a:solidFill>
              <a:ln cap="flat" cmpd="sng" w="9525">
                <a:solidFill>
                  <a:srgbClr val="6FA8D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" name="Google Shape;141;p20"/>
              <p:cNvSpPr/>
              <p:nvPr/>
            </p:nvSpPr>
            <p:spPr>
              <a:xfrm>
                <a:off x="1485250" y="1796150"/>
                <a:ext cx="2469600" cy="2449200"/>
              </a:xfrm>
              <a:prstGeom prst="ellipse">
                <a:avLst/>
              </a:prstGeom>
              <a:solidFill>
                <a:srgbClr val="9FC5E8"/>
              </a:solidFill>
              <a:ln cap="flat" cmpd="sng" w="9525">
                <a:solidFill>
                  <a:srgbClr val="9FC5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" name="Google Shape;142;p20"/>
              <p:cNvSpPr/>
              <p:nvPr/>
            </p:nvSpPr>
            <p:spPr>
              <a:xfrm>
                <a:off x="1724950" y="2306475"/>
                <a:ext cx="1969200" cy="1938900"/>
              </a:xfrm>
              <a:prstGeom prst="ellipse">
                <a:avLst/>
              </a:prstGeom>
              <a:solidFill>
                <a:srgbClr val="CFE2F3"/>
              </a:solidFill>
              <a:ln cap="flat" cmpd="sng" w="9525">
                <a:solidFill>
                  <a:srgbClr val="CFE2F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3" name="Google Shape;143;p20"/>
            <p:cNvSpPr txBox="1"/>
            <p:nvPr/>
          </p:nvSpPr>
          <p:spPr>
            <a:xfrm>
              <a:off x="1209425" y="2165600"/>
              <a:ext cx="1387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Montserrat"/>
                  <a:ea typeface="Montserrat"/>
                  <a:cs typeface="Montserrat"/>
                  <a:sym typeface="Montserrat"/>
                </a:rPr>
                <a:t>SAM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4" name="Google Shape;144;p20"/>
            <p:cNvSpPr txBox="1"/>
            <p:nvPr/>
          </p:nvSpPr>
          <p:spPr>
            <a:xfrm>
              <a:off x="1209425" y="2647950"/>
              <a:ext cx="1387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Montserrat"/>
                  <a:ea typeface="Montserrat"/>
                  <a:cs typeface="Montserrat"/>
                  <a:sym typeface="Montserrat"/>
                </a:rPr>
                <a:t>SOM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5" name="Google Shape;145;p20"/>
            <p:cNvSpPr txBox="1"/>
            <p:nvPr/>
          </p:nvSpPr>
          <p:spPr>
            <a:xfrm>
              <a:off x="1209425" y="1140950"/>
              <a:ext cx="13878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Montserrat"/>
                  <a:ea typeface="Montserrat"/>
                  <a:cs typeface="Montserrat"/>
                  <a:sym typeface="Montserrat"/>
                </a:rPr>
                <a:t>PAM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46" name="Google Shape;146;p20"/>
            <p:cNvSpPr txBox="1"/>
            <p:nvPr/>
          </p:nvSpPr>
          <p:spPr>
            <a:xfrm>
              <a:off x="918575" y="1653275"/>
              <a:ext cx="1969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ru">
                  <a:latin typeface="Montserrat"/>
                  <a:ea typeface="Montserrat"/>
                  <a:cs typeface="Montserrat"/>
                  <a:sym typeface="Montserrat"/>
                </a:rPr>
                <a:t>TAM</a:t>
              </a:r>
              <a:endParaRPr b="1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47" name="Google Shape;147;p20"/>
          <p:cNvSpPr txBox="1"/>
          <p:nvPr/>
        </p:nvSpPr>
        <p:spPr>
          <a:xfrm>
            <a:off x="3929975" y="401400"/>
            <a:ext cx="5236800" cy="42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PAM-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Жители Новокуйбышевска 98 373 чел.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9 450 000 руб.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TAM-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Любители пиццы, люди, придерживающиеся ЗОЖ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45 252 чел.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8 190 000 руб.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SAM-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Люди, работающие недалеко от пиццерии 2000 чел.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5 840 000 руб.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SOM-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Студенты колледжа 1057 чел.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3 086 440 руб.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20"/>
          <p:cNvSpPr txBox="1"/>
          <p:nvPr/>
        </p:nvSpPr>
        <p:spPr>
          <a:xfrm>
            <a:off x="76875" y="5450"/>
            <a:ext cx="2439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Емкость рынка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" name="Google Shape;149;p20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597050" y="15900"/>
            <a:ext cx="546950" cy="67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1"/>
          <p:cNvSpPr txBox="1"/>
          <p:nvPr/>
        </p:nvSpPr>
        <p:spPr>
          <a:xfrm>
            <a:off x="99725" y="76200"/>
            <a:ext cx="3745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latin typeface="Montserrat"/>
                <a:ea typeface="Montserrat"/>
                <a:cs typeface="Montserrat"/>
                <a:sym typeface="Montserrat"/>
              </a:rPr>
              <a:t>Анализ конкурентного рынка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55" name="Google Shape;155;p21"/>
          <p:cNvGraphicFramePr/>
          <p:nvPr/>
        </p:nvGraphicFramePr>
        <p:xfrm>
          <a:off x="65163" y="47081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1459300"/>
                <a:gridCol w="1459300"/>
                <a:gridCol w="1549550"/>
                <a:gridCol w="1659925"/>
                <a:gridCol w="1284425"/>
                <a:gridCol w="1601150"/>
              </a:tblGrid>
              <a:tr h="409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Показатели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Римская пицца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IL Kato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ДоДо Пицца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Ван Гог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Ташир Пицца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2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Цена (Средняя)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 руб. 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(30 см.)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( 3 балла)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590 руб.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(30 см.)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( 1 балл)</a:t>
                      </a:r>
                      <a:endParaRPr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529 руб. (30 см.)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( 4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395 руб. 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(30 см)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575 руб. (30 см)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( 2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3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Средний чек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750 руб.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800-1100 руб.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( 3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800-1200 руб.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( 3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900 руб.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( 4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1000 руб.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( 2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81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Ассортимент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Montserrat"/>
                        <a:buChar char="-"/>
                      </a:pPr>
                      <a:r>
                        <a:rPr b="1" lang="ru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размер</a:t>
                      </a:r>
                      <a:endParaRPr b="1"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2794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800"/>
                        <a:buFont typeface="Montserrat"/>
                        <a:buChar char="-"/>
                      </a:pPr>
                      <a:r>
                        <a:rPr b="1" lang="ru" sz="8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виды</a:t>
                      </a:r>
                      <a:endParaRPr b="1" sz="8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 видов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 см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( 1 балл)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41 вид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25\30\35 см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34 вида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25/30/35 см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традиционное/тонкое тесто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( 4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15 видов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25/30 см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( 2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29 видов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30/40 см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традиционное/ тонкое тесто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( 3 балла)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Акции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50% на след. визит (однораз.)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rgbClr val="71DD42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Скидка на первый заказ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b="1" sz="1200">
                        <a:solidFill>
                          <a:srgbClr val="71DD4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5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Конкурсы;</a:t>
                      </a:r>
                      <a:endParaRPr sz="125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5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Пицца дня 25 см в честь дня Рождения</a:t>
                      </a:r>
                      <a:br>
                        <a:rPr lang="ru" sz="125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</a:b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Скидка на первый заказ и на день рождения, промокоды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CashBack 3% баллами от суммы заказа. </a:t>
                      </a:r>
                      <a:endParaRPr sz="12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</a:t>
                      </a:r>
                      <a:r>
                        <a:rPr lang="ru" sz="10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балл</a:t>
                      </a:r>
                      <a:r>
                        <a:rPr lang="ru" sz="12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=1 руб.</a:t>
                      </a:r>
                      <a:endParaRPr sz="12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sz="12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50% на 2 пиццу, 15%/20% при самовывозе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( 5 баллов)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 баллов</a:t>
                      </a:r>
                      <a:endParaRPr b="1" sz="12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 баллов</a:t>
                      </a:r>
                      <a:endParaRPr b="1" sz="13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5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14 баллов</a:t>
                      </a:r>
                      <a:endParaRPr b="1" sz="135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 баллов</a:t>
                      </a:r>
                      <a:endParaRPr b="1"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16 баллов</a:t>
                      </a:r>
                      <a:endParaRPr b="1" sz="130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 баллов</a:t>
                      </a:r>
                      <a:endParaRPr b="1"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6" name="Google Shape;156;p21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597050" y="-60300"/>
            <a:ext cx="546950" cy="67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 txBox="1"/>
          <p:nvPr/>
        </p:nvSpPr>
        <p:spPr>
          <a:xfrm>
            <a:off x="-50675" y="71850"/>
            <a:ext cx="50091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Уникальное торговое предложение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23125" y="1212400"/>
            <a:ext cx="5259300" cy="26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уникальная рецептура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удачное местоположение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быстрое приготовление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низкокалорийность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приготовление индивидуальной пиццы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Montserrat"/>
              <a:buChar char="-"/>
            </a:pPr>
            <a:r>
              <a:rPr lang="ru" sz="2000">
                <a:latin typeface="Montserrat"/>
                <a:ea typeface="Montserrat"/>
                <a:cs typeface="Montserrat"/>
                <a:sym typeface="Montserrat"/>
              </a:rPr>
              <a:t>Тесто делается 3 дня, при этом исполнение заказа за 20 мин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82400" y="845949"/>
            <a:ext cx="3709199" cy="3709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2"/>
          <p:cNvPicPr preferRelativeResize="0"/>
          <p:nvPr/>
        </p:nvPicPr>
        <p:blipFill rotWithShape="1">
          <a:blip r:embed="rId4">
            <a:alphaModFix/>
          </a:blip>
          <a:srcRect b="17068" l="34693" r="34337" t="14630"/>
          <a:stretch/>
        </p:blipFill>
        <p:spPr>
          <a:xfrm>
            <a:off x="8597050" y="15900"/>
            <a:ext cx="546950" cy="67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3"/>
          <p:cNvSpPr txBox="1"/>
          <p:nvPr/>
        </p:nvSpPr>
        <p:spPr>
          <a:xfrm>
            <a:off x="125325" y="72975"/>
            <a:ext cx="51642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Montserrat"/>
                <a:ea typeface="Montserrat"/>
                <a:cs typeface="Montserrat"/>
                <a:sym typeface="Montserrat"/>
              </a:rPr>
              <a:t>SWOT-анализ</a:t>
            </a:r>
            <a:endParaRPr b="1" sz="21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170" name="Google Shape;170;p23"/>
          <p:cNvGraphicFramePr/>
          <p:nvPr/>
        </p:nvGraphicFramePr>
        <p:xfrm>
          <a:off x="600775" y="61754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4076800"/>
                <a:gridCol w="4076800"/>
              </a:tblGrid>
              <a:tr h="3723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highlight>
                            <a:schemeClr val="lt1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Сильные стороны</a:t>
                      </a:r>
                      <a:endParaRPr b="1">
                        <a:highlight>
                          <a:schemeClr val="lt1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highlight>
                            <a:schemeClr val="lt1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Слабые стороны</a:t>
                      </a:r>
                      <a:endParaRPr b="1">
                        <a:highlight>
                          <a:schemeClr val="lt1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24641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</a:t>
                      </a: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ыгодное месторасположение для покупки и доставки пиццы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Единственное место в новокуйбышевске с римской пиццей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Уникальная технология приготовления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Пицца-конструктор (клиент сам выбирает ингредиенты для начинки)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Пицца подходит сторонникам ЗОЖа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</a:t>
                      </a: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е раскрученность римской пиццы в Новокуйбышевске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Узкая продуктовая линейка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336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highlight>
                            <a:srgbClr val="F8F9FA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Угрозы</a:t>
                      </a:r>
                      <a:endParaRPr b="1">
                        <a:highlight>
                          <a:srgbClr val="F8F9FA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highlight>
                            <a:schemeClr val="lt1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Возможности</a:t>
                      </a:r>
                      <a:endParaRPr>
                        <a:highlight>
                          <a:schemeClr val="lt1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  <a:tr h="8777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</a:t>
                      </a: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нижение доходов потребителей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Увеличение себестоимости пиццы (рост цен на ингредиенты)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</a:t>
                      </a: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озможность увеличения объемов продаж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Char char="●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Открытие филиалов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71" name="Google Shape;171;p23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597050" y="-60000"/>
            <a:ext cx="546950" cy="67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/>
        </p:nvSpPr>
        <p:spPr>
          <a:xfrm>
            <a:off x="239400" y="246650"/>
            <a:ext cx="869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 txBox="1"/>
          <p:nvPr/>
        </p:nvSpPr>
        <p:spPr>
          <a:xfrm>
            <a:off x="282925" y="1001125"/>
            <a:ext cx="8633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4"/>
          <p:cNvSpPr txBox="1"/>
          <p:nvPr/>
        </p:nvSpPr>
        <p:spPr>
          <a:xfrm>
            <a:off x="141800" y="92750"/>
            <a:ext cx="7866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Методика сегментирования 5W Шеррингтона</a:t>
            </a:r>
            <a:endParaRPr sz="24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graphicFrame>
        <p:nvGraphicFramePr>
          <p:cNvPr id="179" name="Google Shape;179;p24"/>
          <p:cNvGraphicFramePr/>
          <p:nvPr/>
        </p:nvGraphicFramePr>
        <p:xfrm>
          <a:off x="222875" y="102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1739650"/>
                <a:gridCol w="1739650"/>
                <a:gridCol w="1739650"/>
                <a:gridCol w="1739650"/>
                <a:gridCol w="17396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What?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Пицца на вынос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60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Who?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Жители города 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Жители города, которые придерживаются ЗОЖа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1294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Why?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Быстрый и сытный перекус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Нет поблизости заведений, в которых можно перекусить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Хочется побаловать себя пиццей, с минимальным вредом для фигуры и здоровья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When?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Каждый день с 9 до 20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Where?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Реклама, брошюры, соц. сети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/>
                </a:tc>
                <a:tc hMerge="1"/>
                <a:tc hMerge="1"/>
                <a:tc hMerge="1"/>
              </a:tr>
            </a:tbl>
          </a:graphicData>
        </a:graphic>
      </p:graphicFrame>
      <p:pic>
        <p:nvPicPr>
          <p:cNvPr id="180" name="Google Shape;180;p24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597050" y="31025"/>
            <a:ext cx="546950" cy="677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5"/>
          <p:cNvSpPr txBox="1"/>
          <p:nvPr/>
        </p:nvSpPr>
        <p:spPr>
          <a:xfrm>
            <a:off x="-25150" y="-70750"/>
            <a:ext cx="351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Тех. процесс закупок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86" name="Google Shape;186;p25"/>
          <p:cNvGrpSpPr/>
          <p:nvPr/>
        </p:nvGrpSpPr>
        <p:grpSpPr>
          <a:xfrm>
            <a:off x="26700" y="289204"/>
            <a:ext cx="2898996" cy="2524993"/>
            <a:chOff x="3942693" y="1579925"/>
            <a:chExt cx="3163807" cy="2797466"/>
          </a:xfrm>
        </p:grpSpPr>
        <p:grpSp>
          <p:nvGrpSpPr>
            <p:cNvPr id="187" name="Google Shape;187;p25"/>
            <p:cNvGrpSpPr/>
            <p:nvPr/>
          </p:nvGrpSpPr>
          <p:grpSpPr>
            <a:xfrm>
              <a:off x="3942693" y="1579925"/>
              <a:ext cx="3163807" cy="2797466"/>
              <a:chOff x="3942693" y="1579925"/>
              <a:chExt cx="3163807" cy="2797466"/>
            </a:xfrm>
          </p:grpSpPr>
          <p:grpSp>
            <p:nvGrpSpPr>
              <p:cNvPr id="188" name="Google Shape;188;p25"/>
              <p:cNvGrpSpPr/>
              <p:nvPr/>
            </p:nvGrpSpPr>
            <p:grpSpPr>
              <a:xfrm>
                <a:off x="3942693" y="1579925"/>
                <a:ext cx="3163807" cy="2797466"/>
                <a:chOff x="3942693" y="1579925"/>
                <a:chExt cx="3163807" cy="2797466"/>
              </a:xfrm>
            </p:grpSpPr>
            <p:grpSp>
              <p:nvGrpSpPr>
                <p:cNvPr id="189" name="Google Shape;189;p25"/>
                <p:cNvGrpSpPr/>
                <p:nvPr/>
              </p:nvGrpSpPr>
              <p:grpSpPr>
                <a:xfrm>
                  <a:off x="3942693" y="1579925"/>
                  <a:ext cx="3163807" cy="2797466"/>
                  <a:chOff x="-16982" y="2222975"/>
                  <a:chExt cx="3163807" cy="2797466"/>
                </a:xfrm>
              </p:grpSpPr>
              <p:sp>
                <p:nvSpPr>
                  <p:cNvPr id="190" name="Google Shape;190;p25"/>
                  <p:cNvSpPr txBox="1"/>
                  <p:nvPr/>
                </p:nvSpPr>
                <p:spPr>
                  <a:xfrm rot="5400000">
                    <a:off x="1550075" y="3284000"/>
                    <a:ext cx="2655900" cy="537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пиццайоло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191" name="Google Shape;191;p25"/>
                  <p:cNvGrpSpPr/>
                  <p:nvPr/>
                </p:nvGrpSpPr>
                <p:grpSpPr>
                  <a:xfrm>
                    <a:off x="-16982" y="2222975"/>
                    <a:ext cx="3163807" cy="2797466"/>
                    <a:chOff x="-16982" y="2222975"/>
                    <a:chExt cx="3163807" cy="2797466"/>
                  </a:xfrm>
                </p:grpSpPr>
                <p:grpSp>
                  <p:nvGrpSpPr>
                    <p:cNvPr id="192" name="Google Shape;192;p25"/>
                    <p:cNvGrpSpPr/>
                    <p:nvPr/>
                  </p:nvGrpSpPr>
                  <p:grpSpPr>
                    <a:xfrm>
                      <a:off x="-16982" y="2222975"/>
                      <a:ext cx="3163807" cy="2797466"/>
                      <a:chOff x="-16982" y="2222975"/>
                      <a:chExt cx="3163807" cy="2797466"/>
                    </a:xfrm>
                  </p:grpSpPr>
                  <p:sp>
                    <p:nvSpPr>
                      <p:cNvPr id="193" name="Google Shape;193;p25"/>
                      <p:cNvSpPr/>
                      <p:nvPr/>
                    </p:nvSpPr>
                    <p:spPr>
                      <a:xfrm>
                        <a:off x="-16982" y="4412041"/>
                        <a:ext cx="3163800" cy="608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194" name="Google Shape;194;p25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195" name="Google Shape;195;p25"/>
                      <p:cNvCxnSpPr>
                        <a:stCxn id="194" idx="3"/>
                        <a:endCxn id="193" idx="3"/>
                      </p:cNvCxnSpPr>
                      <p:nvPr/>
                    </p:nvCxnSpPr>
                    <p:spPr>
                      <a:xfrm>
                        <a:off x="314682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196" name="Google Shape;196;p25"/>
                      <p:cNvCxnSpPr>
                        <a:stCxn id="194" idx="1"/>
                        <a:endCxn id="193" idx="1"/>
                      </p:cNvCxnSpPr>
                      <p:nvPr/>
                    </p:nvCxnSpPr>
                    <p:spPr>
                      <a:xfrm>
                        <a:off x="-1697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197" name="Google Shape;197;p25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198" name="Google Shape;198;p25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199" name="Google Shape;199;p25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200" name="Google Shape;200;p25"/>
                <p:cNvSpPr txBox="1"/>
                <p:nvPr/>
              </p:nvSpPr>
              <p:spPr>
                <a:xfrm>
                  <a:off x="4559439" y="1612466"/>
                  <a:ext cx="2237400" cy="44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Montserrat"/>
                      <a:ea typeface="Montserrat"/>
                      <a:cs typeface="Montserrat"/>
                      <a:sym typeface="Montserrat"/>
                    </a:rPr>
                    <a:t>Заявка поставщику</a:t>
                  </a: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01" name="Google Shape;201;p25"/>
                <p:cNvSpPr txBox="1"/>
                <p:nvPr/>
              </p:nvSpPr>
              <p:spPr>
                <a:xfrm>
                  <a:off x="4020900" y="1612475"/>
                  <a:ext cx="357300" cy="44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0</a:t>
                  </a:r>
                  <a:endParaRPr b="1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02" name="Google Shape;202;p25"/>
              <p:cNvSpPr txBox="1"/>
              <p:nvPr/>
            </p:nvSpPr>
            <p:spPr>
              <a:xfrm rot="-5400000">
                <a:off x="3426850" y="2662300"/>
                <a:ext cx="1468500" cy="43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1 час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03" name="Google Shape;203;p25"/>
            <p:cNvSpPr txBox="1"/>
            <p:nvPr/>
          </p:nvSpPr>
          <p:spPr>
            <a:xfrm>
              <a:off x="3942693" y="3808206"/>
              <a:ext cx="2937900" cy="4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    Заявка отправлена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04" name="Google Shape;204;p25"/>
            <p:cNvSpPr txBox="1"/>
            <p:nvPr/>
          </p:nvSpPr>
          <p:spPr>
            <a:xfrm>
              <a:off x="4415900" y="2286000"/>
              <a:ext cx="2134500" cy="1398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Инвентаризация остатков на складах</a:t>
              </a: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 + составление заказа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205" name="Google Shape;205;p25"/>
          <p:cNvCxnSpPr/>
          <p:nvPr/>
        </p:nvCxnSpPr>
        <p:spPr>
          <a:xfrm>
            <a:off x="2925696" y="1489504"/>
            <a:ext cx="217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06" name="Google Shape;206;p25"/>
          <p:cNvGrpSpPr/>
          <p:nvPr/>
        </p:nvGrpSpPr>
        <p:grpSpPr>
          <a:xfrm>
            <a:off x="3148739" y="289196"/>
            <a:ext cx="2790161" cy="2524993"/>
            <a:chOff x="3942693" y="1579925"/>
            <a:chExt cx="3163807" cy="2797466"/>
          </a:xfrm>
        </p:grpSpPr>
        <p:grpSp>
          <p:nvGrpSpPr>
            <p:cNvPr id="207" name="Google Shape;207;p25"/>
            <p:cNvGrpSpPr/>
            <p:nvPr/>
          </p:nvGrpSpPr>
          <p:grpSpPr>
            <a:xfrm>
              <a:off x="3942693" y="1579925"/>
              <a:ext cx="3163807" cy="2797466"/>
              <a:chOff x="3942693" y="1579925"/>
              <a:chExt cx="3163807" cy="2797466"/>
            </a:xfrm>
          </p:grpSpPr>
          <p:grpSp>
            <p:nvGrpSpPr>
              <p:cNvPr id="208" name="Google Shape;208;p25"/>
              <p:cNvGrpSpPr/>
              <p:nvPr/>
            </p:nvGrpSpPr>
            <p:grpSpPr>
              <a:xfrm>
                <a:off x="3942693" y="1579925"/>
                <a:ext cx="3163807" cy="2797466"/>
                <a:chOff x="3942693" y="1579925"/>
                <a:chExt cx="3163807" cy="2797466"/>
              </a:xfrm>
            </p:grpSpPr>
            <p:grpSp>
              <p:nvGrpSpPr>
                <p:cNvPr id="209" name="Google Shape;209;p25"/>
                <p:cNvGrpSpPr/>
                <p:nvPr/>
              </p:nvGrpSpPr>
              <p:grpSpPr>
                <a:xfrm>
                  <a:off x="3942693" y="1579925"/>
                  <a:ext cx="3163807" cy="2797466"/>
                  <a:chOff x="-16982" y="2222975"/>
                  <a:chExt cx="3163807" cy="2797466"/>
                </a:xfrm>
              </p:grpSpPr>
              <p:sp>
                <p:nvSpPr>
                  <p:cNvPr id="210" name="Google Shape;210;p25"/>
                  <p:cNvSpPr txBox="1"/>
                  <p:nvPr/>
                </p:nvSpPr>
                <p:spPr>
                  <a:xfrm rot="5400000">
                    <a:off x="1539575" y="3273500"/>
                    <a:ext cx="2655900" cy="558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пиццайоло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211" name="Google Shape;211;p25"/>
                  <p:cNvGrpSpPr/>
                  <p:nvPr/>
                </p:nvGrpSpPr>
                <p:grpSpPr>
                  <a:xfrm>
                    <a:off x="-16982" y="2222975"/>
                    <a:ext cx="3163807" cy="2797466"/>
                    <a:chOff x="-16982" y="2222975"/>
                    <a:chExt cx="3163807" cy="2797466"/>
                  </a:xfrm>
                </p:grpSpPr>
                <p:grpSp>
                  <p:nvGrpSpPr>
                    <p:cNvPr id="212" name="Google Shape;212;p25"/>
                    <p:cNvGrpSpPr/>
                    <p:nvPr/>
                  </p:nvGrpSpPr>
                  <p:grpSpPr>
                    <a:xfrm>
                      <a:off x="-16982" y="2222975"/>
                      <a:ext cx="3163807" cy="2797466"/>
                      <a:chOff x="-16982" y="2222975"/>
                      <a:chExt cx="3163807" cy="2797466"/>
                    </a:xfrm>
                  </p:grpSpPr>
                  <p:sp>
                    <p:nvSpPr>
                      <p:cNvPr id="213" name="Google Shape;213;p25"/>
                      <p:cNvSpPr/>
                      <p:nvPr/>
                    </p:nvSpPr>
                    <p:spPr>
                      <a:xfrm>
                        <a:off x="-16982" y="4412041"/>
                        <a:ext cx="3163800" cy="608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14" name="Google Shape;214;p25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215" name="Google Shape;215;p25"/>
                      <p:cNvCxnSpPr>
                        <a:stCxn id="214" idx="3"/>
                        <a:endCxn id="213" idx="3"/>
                      </p:cNvCxnSpPr>
                      <p:nvPr/>
                    </p:nvCxnSpPr>
                    <p:spPr>
                      <a:xfrm>
                        <a:off x="314682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216" name="Google Shape;216;p25"/>
                      <p:cNvCxnSpPr>
                        <a:stCxn id="214" idx="1"/>
                        <a:endCxn id="213" idx="1"/>
                      </p:cNvCxnSpPr>
                      <p:nvPr/>
                    </p:nvCxnSpPr>
                    <p:spPr>
                      <a:xfrm>
                        <a:off x="-1697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217" name="Google Shape;217;p25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18" name="Google Shape;218;p25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19" name="Google Shape;219;p25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220" name="Google Shape;220;p25"/>
                <p:cNvSpPr txBox="1"/>
                <p:nvPr/>
              </p:nvSpPr>
              <p:spPr>
                <a:xfrm>
                  <a:off x="4559439" y="1612466"/>
                  <a:ext cx="2237400" cy="44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Montserrat"/>
                      <a:ea typeface="Montserrat"/>
                      <a:cs typeface="Montserrat"/>
                      <a:sym typeface="Montserrat"/>
                    </a:rPr>
                    <a:t>Прием заказа</a:t>
                  </a: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21" name="Google Shape;221;p25"/>
                <p:cNvSpPr txBox="1"/>
                <p:nvPr/>
              </p:nvSpPr>
              <p:spPr>
                <a:xfrm>
                  <a:off x="4020884" y="1612466"/>
                  <a:ext cx="459300" cy="44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1.1</a:t>
                  </a:r>
                  <a:endParaRPr b="1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22" name="Google Shape;222;p25"/>
              <p:cNvSpPr txBox="1"/>
              <p:nvPr/>
            </p:nvSpPr>
            <p:spPr>
              <a:xfrm rot="-5400000">
                <a:off x="3435400" y="2653750"/>
                <a:ext cx="1468500" cy="453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1 час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23" name="Google Shape;223;p25"/>
            <p:cNvSpPr txBox="1"/>
            <p:nvPr/>
          </p:nvSpPr>
          <p:spPr>
            <a:xfrm>
              <a:off x="3942693" y="3808206"/>
              <a:ext cx="2937900" cy="4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Заказ принят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24" name="Google Shape;224;p25"/>
            <p:cNvSpPr txBox="1"/>
            <p:nvPr/>
          </p:nvSpPr>
          <p:spPr>
            <a:xfrm>
              <a:off x="4415900" y="2286000"/>
              <a:ext cx="2134500" cy="68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Заказ пересчитывается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225" name="Google Shape;225;p25"/>
          <p:cNvCxnSpPr>
            <a:stCxn id="210" idx="0"/>
          </p:cNvCxnSpPr>
          <p:nvPr/>
        </p:nvCxnSpPr>
        <p:spPr>
          <a:xfrm>
            <a:off x="5938901" y="1489496"/>
            <a:ext cx="23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26" name="Google Shape;226;p25"/>
          <p:cNvGrpSpPr/>
          <p:nvPr/>
        </p:nvGrpSpPr>
        <p:grpSpPr>
          <a:xfrm>
            <a:off x="6161952" y="287160"/>
            <a:ext cx="2790260" cy="2529071"/>
            <a:chOff x="3926355" y="1575406"/>
            <a:chExt cx="3180145" cy="2801985"/>
          </a:xfrm>
        </p:grpSpPr>
        <p:grpSp>
          <p:nvGrpSpPr>
            <p:cNvPr id="227" name="Google Shape;227;p25"/>
            <p:cNvGrpSpPr/>
            <p:nvPr/>
          </p:nvGrpSpPr>
          <p:grpSpPr>
            <a:xfrm>
              <a:off x="3926355" y="1575406"/>
              <a:ext cx="3180145" cy="2801985"/>
              <a:chOff x="3926355" y="1575406"/>
              <a:chExt cx="3180145" cy="2801985"/>
            </a:xfrm>
          </p:grpSpPr>
          <p:grpSp>
            <p:nvGrpSpPr>
              <p:cNvPr id="228" name="Google Shape;228;p25"/>
              <p:cNvGrpSpPr/>
              <p:nvPr/>
            </p:nvGrpSpPr>
            <p:grpSpPr>
              <a:xfrm>
                <a:off x="3926355" y="1575406"/>
                <a:ext cx="3180145" cy="2801985"/>
                <a:chOff x="3926355" y="1575406"/>
                <a:chExt cx="3180145" cy="2801985"/>
              </a:xfrm>
            </p:grpSpPr>
            <p:grpSp>
              <p:nvGrpSpPr>
                <p:cNvPr id="229" name="Google Shape;229;p25"/>
                <p:cNvGrpSpPr/>
                <p:nvPr/>
              </p:nvGrpSpPr>
              <p:grpSpPr>
                <a:xfrm>
                  <a:off x="3942693" y="1579925"/>
                  <a:ext cx="3163807" cy="2797466"/>
                  <a:chOff x="-16982" y="2222975"/>
                  <a:chExt cx="3163807" cy="2797466"/>
                </a:xfrm>
              </p:grpSpPr>
              <p:sp>
                <p:nvSpPr>
                  <p:cNvPr id="230" name="Google Shape;230;p25"/>
                  <p:cNvSpPr txBox="1"/>
                  <p:nvPr/>
                </p:nvSpPr>
                <p:spPr>
                  <a:xfrm rot="5400000">
                    <a:off x="1538225" y="3272150"/>
                    <a:ext cx="2655900" cy="5613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пиццайоло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231" name="Google Shape;231;p25"/>
                  <p:cNvGrpSpPr/>
                  <p:nvPr/>
                </p:nvGrpSpPr>
                <p:grpSpPr>
                  <a:xfrm>
                    <a:off x="-16982" y="2222975"/>
                    <a:ext cx="3163807" cy="2797466"/>
                    <a:chOff x="-16982" y="2222975"/>
                    <a:chExt cx="3163807" cy="2797466"/>
                  </a:xfrm>
                </p:grpSpPr>
                <p:grpSp>
                  <p:nvGrpSpPr>
                    <p:cNvPr id="232" name="Google Shape;232;p25"/>
                    <p:cNvGrpSpPr/>
                    <p:nvPr/>
                  </p:nvGrpSpPr>
                  <p:grpSpPr>
                    <a:xfrm>
                      <a:off x="-16982" y="2222975"/>
                      <a:ext cx="3163807" cy="2797466"/>
                      <a:chOff x="-16982" y="2222975"/>
                      <a:chExt cx="3163807" cy="2797466"/>
                    </a:xfrm>
                  </p:grpSpPr>
                  <p:sp>
                    <p:nvSpPr>
                      <p:cNvPr id="233" name="Google Shape;233;p25"/>
                      <p:cNvSpPr/>
                      <p:nvPr/>
                    </p:nvSpPr>
                    <p:spPr>
                      <a:xfrm>
                        <a:off x="-16982" y="4412041"/>
                        <a:ext cx="3163800" cy="608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34" name="Google Shape;234;p25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235" name="Google Shape;235;p25"/>
                      <p:cNvCxnSpPr>
                        <a:stCxn id="234" idx="3"/>
                        <a:endCxn id="233" idx="3"/>
                      </p:cNvCxnSpPr>
                      <p:nvPr/>
                    </p:nvCxnSpPr>
                    <p:spPr>
                      <a:xfrm>
                        <a:off x="314682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236" name="Google Shape;236;p25"/>
                      <p:cNvCxnSpPr>
                        <a:stCxn id="234" idx="1"/>
                        <a:endCxn id="233" idx="1"/>
                      </p:cNvCxnSpPr>
                      <p:nvPr/>
                    </p:nvCxnSpPr>
                    <p:spPr>
                      <a:xfrm>
                        <a:off x="-1697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237" name="Google Shape;237;p25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38" name="Google Shape;238;p25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39" name="Google Shape;239;p25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240" name="Google Shape;240;p25"/>
                <p:cNvSpPr txBox="1"/>
                <p:nvPr/>
              </p:nvSpPr>
              <p:spPr>
                <a:xfrm>
                  <a:off x="4559439" y="1612466"/>
                  <a:ext cx="2237400" cy="44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Montserrat"/>
                      <a:ea typeface="Montserrat"/>
                      <a:cs typeface="Montserrat"/>
                      <a:sym typeface="Montserrat"/>
                    </a:rPr>
                    <a:t>Разгрузка машины</a:t>
                  </a: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41" name="Google Shape;241;p25"/>
                <p:cNvSpPr txBox="1"/>
                <p:nvPr/>
              </p:nvSpPr>
              <p:spPr>
                <a:xfrm>
                  <a:off x="3926355" y="1575406"/>
                  <a:ext cx="573600" cy="44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1.2</a:t>
                  </a:r>
                  <a:endParaRPr b="1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42" name="Google Shape;242;p25"/>
              <p:cNvSpPr txBox="1"/>
              <p:nvPr/>
            </p:nvSpPr>
            <p:spPr>
              <a:xfrm rot="-5400000">
                <a:off x="3436450" y="2652700"/>
                <a:ext cx="1468500" cy="45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3 часа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43" name="Google Shape;243;p25"/>
            <p:cNvSpPr txBox="1"/>
            <p:nvPr/>
          </p:nvSpPr>
          <p:spPr>
            <a:xfrm>
              <a:off x="3942693" y="3808206"/>
              <a:ext cx="2937900" cy="44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Машина разгружена</a:t>
              </a: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   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44" name="Google Shape;244;p25"/>
            <p:cNvSpPr txBox="1"/>
            <p:nvPr/>
          </p:nvSpPr>
          <p:spPr>
            <a:xfrm>
              <a:off x="4431042" y="2571328"/>
              <a:ext cx="2134500" cy="92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Заказ проверяется на качество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45" name="Google Shape;245;p25"/>
          <p:cNvGrpSpPr/>
          <p:nvPr/>
        </p:nvGrpSpPr>
        <p:grpSpPr>
          <a:xfrm>
            <a:off x="6136454" y="2974772"/>
            <a:ext cx="2975606" cy="2058644"/>
            <a:chOff x="3942693" y="1528056"/>
            <a:chExt cx="3323585" cy="2849334"/>
          </a:xfrm>
        </p:grpSpPr>
        <p:grpSp>
          <p:nvGrpSpPr>
            <p:cNvPr id="246" name="Google Shape;246;p25"/>
            <p:cNvGrpSpPr/>
            <p:nvPr/>
          </p:nvGrpSpPr>
          <p:grpSpPr>
            <a:xfrm>
              <a:off x="3942693" y="1528056"/>
              <a:ext cx="3323585" cy="2849334"/>
              <a:chOff x="3942693" y="1528056"/>
              <a:chExt cx="3323585" cy="2849334"/>
            </a:xfrm>
          </p:grpSpPr>
          <p:grpSp>
            <p:nvGrpSpPr>
              <p:cNvPr id="247" name="Google Shape;247;p25"/>
              <p:cNvGrpSpPr/>
              <p:nvPr/>
            </p:nvGrpSpPr>
            <p:grpSpPr>
              <a:xfrm>
                <a:off x="3942693" y="1528056"/>
                <a:ext cx="3323585" cy="2849334"/>
                <a:chOff x="3942693" y="1528056"/>
                <a:chExt cx="3323585" cy="2849334"/>
              </a:xfrm>
            </p:grpSpPr>
            <p:grpSp>
              <p:nvGrpSpPr>
                <p:cNvPr id="248" name="Google Shape;248;p25"/>
                <p:cNvGrpSpPr/>
                <p:nvPr/>
              </p:nvGrpSpPr>
              <p:grpSpPr>
                <a:xfrm>
                  <a:off x="3942693" y="1579925"/>
                  <a:ext cx="3163807" cy="2797466"/>
                  <a:chOff x="-16982" y="2222975"/>
                  <a:chExt cx="3163807" cy="2797466"/>
                </a:xfrm>
              </p:grpSpPr>
              <p:sp>
                <p:nvSpPr>
                  <p:cNvPr id="249" name="Google Shape;249;p25"/>
                  <p:cNvSpPr txBox="1"/>
                  <p:nvPr/>
                </p:nvSpPr>
                <p:spPr>
                  <a:xfrm rot="5400000">
                    <a:off x="1543775" y="3277700"/>
                    <a:ext cx="2655900" cy="550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пиццайоло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250" name="Google Shape;250;p25"/>
                  <p:cNvGrpSpPr/>
                  <p:nvPr/>
                </p:nvGrpSpPr>
                <p:grpSpPr>
                  <a:xfrm>
                    <a:off x="-16982" y="2222975"/>
                    <a:ext cx="3163807" cy="2797466"/>
                    <a:chOff x="-16982" y="2222975"/>
                    <a:chExt cx="3163807" cy="2797466"/>
                  </a:xfrm>
                </p:grpSpPr>
                <p:grpSp>
                  <p:nvGrpSpPr>
                    <p:cNvPr id="251" name="Google Shape;251;p25"/>
                    <p:cNvGrpSpPr/>
                    <p:nvPr/>
                  </p:nvGrpSpPr>
                  <p:grpSpPr>
                    <a:xfrm>
                      <a:off x="-16982" y="2222975"/>
                      <a:ext cx="3163807" cy="2797466"/>
                      <a:chOff x="-16982" y="2222975"/>
                      <a:chExt cx="3163807" cy="2797466"/>
                    </a:xfrm>
                  </p:grpSpPr>
                  <p:sp>
                    <p:nvSpPr>
                      <p:cNvPr id="252" name="Google Shape;252;p25"/>
                      <p:cNvSpPr/>
                      <p:nvPr/>
                    </p:nvSpPr>
                    <p:spPr>
                      <a:xfrm>
                        <a:off x="-16982" y="4412041"/>
                        <a:ext cx="3163800" cy="608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53" name="Google Shape;253;p25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254" name="Google Shape;254;p25"/>
                      <p:cNvCxnSpPr>
                        <a:stCxn id="253" idx="3"/>
                        <a:endCxn id="252" idx="3"/>
                      </p:cNvCxnSpPr>
                      <p:nvPr/>
                    </p:nvCxnSpPr>
                    <p:spPr>
                      <a:xfrm>
                        <a:off x="314682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255" name="Google Shape;255;p25"/>
                      <p:cNvCxnSpPr>
                        <a:stCxn id="253" idx="1"/>
                        <a:endCxn id="252" idx="1"/>
                      </p:cNvCxnSpPr>
                      <p:nvPr/>
                    </p:nvCxnSpPr>
                    <p:spPr>
                      <a:xfrm>
                        <a:off x="-1697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256" name="Google Shape;256;p25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57" name="Google Shape;257;p25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58" name="Google Shape;258;p25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259" name="Google Shape;259;p25"/>
                <p:cNvSpPr txBox="1"/>
                <p:nvPr/>
              </p:nvSpPr>
              <p:spPr>
                <a:xfrm>
                  <a:off x="4187678" y="1528056"/>
                  <a:ext cx="3078600" cy="46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Montserrat"/>
                      <a:ea typeface="Montserrat"/>
                      <a:cs typeface="Montserrat"/>
                      <a:sym typeface="Montserrat"/>
                    </a:rPr>
                    <a:t>Размещение товаров на складе</a:t>
                  </a:r>
                  <a:endParaRPr sz="10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60" name="Google Shape;260;p25"/>
                <p:cNvSpPr txBox="1"/>
                <p:nvPr/>
              </p:nvSpPr>
              <p:spPr>
                <a:xfrm>
                  <a:off x="3986850" y="1549776"/>
                  <a:ext cx="357300" cy="553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2</a:t>
                  </a:r>
                  <a:endParaRPr b="1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61" name="Google Shape;261;p25"/>
              <p:cNvSpPr txBox="1"/>
              <p:nvPr/>
            </p:nvSpPr>
            <p:spPr>
              <a:xfrm rot="-5400000">
                <a:off x="3432455" y="2680608"/>
                <a:ext cx="1468500" cy="447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2 часа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62" name="Google Shape;262;p25"/>
            <p:cNvSpPr txBox="1"/>
            <p:nvPr/>
          </p:nvSpPr>
          <p:spPr>
            <a:xfrm>
              <a:off x="3942693" y="3808206"/>
              <a:ext cx="2937900" cy="5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Товар разложен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63" name="Google Shape;263;p25"/>
            <p:cNvSpPr txBox="1"/>
            <p:nvPr/>
          </p:nvSpPr>
          <p:spPr>
            <a:xfrm>
              <a:off x="4416459" y="2375770"/>
              <a:ext cx="2134500" cy="119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Montserrat"/>
                  <a:ea typeface="Montserrat"/>
                  <a:cs typeface="Montserrat"/>
                  <a:sym typeface="Montserrat"/>
                </a:rPr>
                <a:t>Скоропортящийся товар распределяется по холодильным и морозильным камерам</a:t>
              </a:r>
              <a:endParaRPr sz="11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264" name="Google Shape;264;p25"/>
          <p:cNvCxnSpPr/>
          <p:nvPr/>
        </p:nvCxnSpPr>
        <p:spPr>
          <a:xfrm>
            <a:off x="7616700" y="2814200"/>
            <a:ext cx="0" cy="178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65" name="Google Shape;265;p25"/>
          <p:cNvGrpSpPr/>
          <p:nvPr/>
        </p:nvGrpSpPr>
        <p:grpSpPr>
          <a:xfrm>
            <a:off x="2999446" y="2974775"/>
            <a:ext cx="3045401" cy="2058644"/>
            <a:chOff x="3942693" y="1528056"/>
            <a:chExt cx="3323585" cy="2849334"/>
          </a:xfrm>
        </p:grpSpPr>
        <p:grpSp>
          <p:nvGrpSpPr>
            <p:cNvPr id="266" name="Google Shape;266;p25"/>
            <p:cNvGrpSpPr/>
            <p:nvPr/>
          </p:nvGrpSpPr>
          <p:grpSpPr>
            <a:xfrm>
              <a:off x="3942693" y="1528056"/>
              <a:ext cx="3323585" cy="2849334"/>
              <a:chOff x="3942693" y="1528056"/>
              <a:chExt cx="3323585" cy="2849334"/>
            </a:xfrm>
          </p:grpSpPr>
          <p:grpSp>
            <p:nvGrpSpPr>
              <p:cNvPr id="267" name="Google Shape;267;p25"/>
              <p:cNvGrpSpPr/>
              <p:nvPr/>
            </p:nvGrpSpPr>
            <p:grpSpPr>
              <a:xfrm>
                <a:off x="3942693" y="1528056"/>
                <a:ext cx="3323585" cy="2849334"/>
                <a:chOff x="3942693" y="1528056"/>
                <a:chExt cx="3323585" cy="2849334"/>
              </a:xfrm>
            </p:grpSpPr>
            <p:grpSp>
              <p:nvGrpSpPr>
                <p:cNvPr id="268" name="Google Shape;268;p25"/>
                <p:cNvGrpSpPr/>
                <p:nvPr/>
              </p:nvGrpSpPr>
              <p:grpSpPr>
                <a:xfrm>
                  <a:off x="3942693" y="1579925"/>
                  <a:ext cx="3163807" cy="2797466"/>
                  <a:chOff x="-16982" y="2222975"/>
                  <a:chExt cx="3163807" cy="2797466"/>
                </a:xfrm>
              </p:grpSpPr>
              <p:sp>
                <p:nvSpPr>
                  <p:cNvPr id="269" name="Google Shape;269;p25"/>
                  <p:cNvSpPr txBox="1"/>
                  <p:nvPr/>
                </p:nvSpPr>
                <p:spPr>
                  <a:xfrm rot="5400000">
                    <a:off x="1550914" y="3368000"/>
                    <a:ext cx="2655900" cy="369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270" name="Google Shape;270;p25"/>
                  <p:cNvGrpSpPr/>
                  <p:nvPr/>
                </p:nvGrpSpPr>
                <p:grpSpPr>
                  <a:xfrm>
                    <a:off x="-16982" y="2222975"/>
                    <a:ext cx="3163807" cy="2797466"/>
                    <a:chOff x="-16982" y="2222975"/>
                    <a:chExt cx="3163807" cy="2797466"/>
                  </a:xfrm>
                </p:grpSpPr>
                <p:grpSp>
                  <p:nvGrpSpPr>
                    <p:cNvPr id="271" name="Google Shape;271;p25"/>
                    <p:cNvGrpSpPr/>
                    <p:nvPr/>
                  </p:nvGrpSpPr>
                  <p:grpSpPr>
                    <a:xfrm>
                      <a:off x="-16982" y="2222975"/>
                      <a:ext cx="3163807" cy="2797466"/>
                      <a:chOff x="-16982" y="2222975"/>
                      <a:chExt cx="3163807" cy="2797466"/>
                    </a:xfrm>
                  </p:grpSpPr>
                  <p:sp>
                    <p:nvSpPr>
                      <p:cNvPr id="272" name="Google Shape;272;p25"/>
                      <p:cNvSpPr/>
                      <p:nvPr/>
                    </p:nvSpPr>
                    <p:spPr>
                      <a:xfrm>
                        <a:off x="-16982" y="4412041"/>
                        <a:ext cx="3163800" cy="6084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73" name="Google Shape;273;p25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274" name="Google Shape;274;p25"/>
                      <p:cNvCxnSpPr>
                        <a:stCxn id="273" idx="3"/>
                        <a:endCxn id="272" idx="3"/>
                      </p:cNvCxnSpPr>
                      <p:nvPr/>
                    </p:nvCxnSpPr>
                    <p:spPr>
                      <a:xfrm>
                        <a:off x="314682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275" name="Google Shape;275;p25"/>
                      <p:cNvCxnSpPr>
                        <a:stCxn id="273" idx="1"/>
                        <a:endCxn id="272" idx="1"/>
                      </p:cNvCxnSpPr>
                      <p:nvPr/>
                    </p:nvCxnSpPr>
                    <p:spPr>
                      <a:xfrm>
                        <a:off x="-16975" y="2452625"/>
                        <a:ext cx="0" cy="22635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276" name="Google Shape;276;p25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77" name="Google Shape;277;p25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278" name="Google Shape;278;p25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279" name="Google Shape;279;p25"/>
                <p:cNvSpPr txBox="1"/>
                <p:nvPr/>
              </p:nvSpPr>
              <p:spPr>
                <a:xfrm>
                  <a:off x="4187678" y="1528056"/>
                  <a:ext cx="3078600" cy="46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000">
                      <a:latin typeface="Montserrat"/>
                      <a:ea typeface="Montserrat"/>
                      <a:cs typeface="Montserrat"/>
                      <a:sym typeface="Montserrat"/>
                    </a:rPr>
                    <a:t>Заполнение документов</a:t>
                  </a:r>
                  <a:endParaRPr sz="10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280" name="Google Shape;280;p25"/>
                <p:cNvSpPr txBox="1"/>
                <p:nvPr/>
              </p:nvSpPr>
              <p:spPr>
                <a:xfrm>
                  <a:off x="3986850" y="1549776"/>
                  <a:ext cx="357300" cy="553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3</a:t>
                  </a:r>
                  <a:endParaRPr b="1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281" name="Google Shape;281;p25"/>
              <p:cNvSpPr txBox="1"/>
              <p:nvPr/>
            </p:nvSpPr>
            <p:spPr>
              <a:xfrm rot="-5400000">
                <a:off x="3426850" y="2662300"/>
                <a:ext cx="1468500" cy="43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20 минут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282" name="Google Shape;282;p25"/>
            <p:cNvSpPr txBox="1"/>
            <p:nvPr/>
          </p:nvSpPr>
          <p:spPr>
            <a:xfrm>
              <a:off x="3942699" y="3808195"/>
              <a:ext cx="3229500" cy="553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Документы заполнены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83" name="Google Shape;283;p25"/>
            <p:cNvSpPr txBox="1"/>
            <p:nvPr/>
          </p:nvSpPr>
          <p:spPr>
            <a:xfrm>
              <a:off x="4421561" y="2436566"/>
              <a:ext cx="2134500" cy="102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Документы соответствуют нормативным актам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284" name="Google Shape;284;p25"/>
          <p:cNvCxnSpPr/>
          <p:nvPr/>
        </p:nvCxnSpPr>
        <p:spPr>
          <a:xfrm>
            <a:off x="5895446" y="4004104"/>
            <a:ext cx="234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6"/>
          <p:cNvSpPr txBox="1"/>
          <p:nvPr/>
        </p:nvSpPr>
        <p:spPr>
          <a:xfrm>
            <a:off x="156325" y="86000"/>
            <a:ext cx="450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Техпроцесс производства</a:t>
            </a:r>
            <a:endParaRPr sz="1800"/>
          </a:p>
        </p:txBody>
      </p:sp>
      <p:grpSp>
        <p:nvGrpSpPr>
          <p:cNvPr id="290" name="Google Shape;290;p26"/>
          <p:cNvGrpSpPr/>
          <p:nvPr/>
        </p:nvGrpSpPr>
        <p:grpSpPr>
          <a:xfrm>
            <a:off x="240879" y="992216"/>
            <a:ext cx="2652239" cy="2165885"/>
            <a:chOff x="3942700" y="1579925"/>
            <a:chExt cx="3184725" cy="2693887"/>
          </a:xfrm>
        </p:grpSpPr>
        <p:grpSp>
          <p:nvGrpSpPr>
            <p:cNvPr id="291" name="Google Shape;291;p26"/>
            <p:cNvGrpSpPr/>
            <p:nvPr/>
          </p:nvGrpSpPr>
          <p:grpSpPr>
            <a:xfrm>
              <a:off x="3942700" y="1579925"/>
              <a:ext cx="3184725" cy="2589250"/>
              <a:chOff x="3942700" y="1579925"/>
              <a:chExt cx="3184725" cy="2589250"/>
            </a:xfrm>
          </p:grpSpPr>
          <p:grpSp>
            <p:nvGrpSpPr>
              <p:cNvPr id="292" name="Google Shape;292;p26"/>
              <p:cNvGrpSpPr/>
              <p:nvPr/>
            </p:nvGrpSpPr>
            <p:grpSpPr>
              <a:xfrm>
                <a:off x="3942700" y="1579925"/>
                <a:ext cx="3184725" cy="2589250"/>
                <a:chOff x="3942700" y="1579925"/>
                <a:chExt cx="3184725" cy="2589250"/>
              </a:xfrm>
            </p:grpSpPr>
            <p:grpSp>
              <p:nvGrpSpPr>
                <p:cNvPr id="293" name="Google Shape;293;p26"/>
                <p:cNvGrpSpPr/>
                <p:nvPr/>
              </p:nvGrpSpPr>
              <p:grpSpPr>
                <a:xfrm>
                  <a:off x="3942700" y="1579925"/>
                  <a:ext cx="3163800" cy="2589250"/>
                  <a:chOff x="-16975" y="2222975"/>
                  <a:chExt cx="3163800" cy="2589250"/>
                </a:xfrm>
              </p:grpSpPr>
              <p:sp>
                <p:nvSpPr>
                  <p:cNvPr id="294" name="Google Shape;294;p26"/>
                  <p:cNvSpPr txBox="1"/>
                  <p:nvPr/>
                </p:nvSpPr>
                <p:spPr>
                  <a:xfrm rot="5400000">
                    <a:off x="2008215" y="3180742"/>
                    <a:ext cx="1648500" cy="6285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1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Пиццайоло, </a:t>
                    </a:r>
                    <a:endParaRPr b="1" sz="11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1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официант </a:t>
                    </a:r>
                    <a:r>
                      <a:rPr b="1" lang="ru" sz="11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     </a:t>
                    </a:r>
                    <a:endParaRPr b="1" sz="11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295" name="Google Shape;295;p26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296" name="Google Shape;296;p26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297" name="Google Shape;297;p26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298" name="Google Shape;298;p26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299" name="Google Shape;299;p26"/>
                      <p:cNvCxnSpPr>
                        <a:stCxn id="298" idx="3"/>
                        <a:endCxn id="297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300" name="Google Shape;300;p26"/>
                      <p:cNvCxnSpPr>
                        <a:stCxn id="298" idx="1"/>
                        <a:endCxn id="297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301" name="Google Shape;301;p26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02" name="Google Shape;302;p26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03" name="Google Shape;303;p26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304" name="Google Shape;304;p26"/>
                <p:cNvSpPr txBox="1"/>
                <p:nvPr/>
              </p:nvSpPr>
              <p:spPr>
                <a:xfrm>
                  <a:off x="4399225" y="1580988"/>
                  <a:ext cx="2728200" cy="497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Montserrat"/>
                      <a:ea typeface="Montserrat"/>
                      <a:cs typeface="Montserrat"/>
                      <a:sym typeface="Montserrat"/>
                    </a:rPr>
                    <a:t>Утверждение заказа</a:t>
                  </a: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305" name="Google Shape;305;p26"/>
                <p:cNvSpPr txBox="1"/>
                <p:nvPr/>
              </p:nvSpPr>
              <p:spPr>
                <a:xfrm>
                  <a:off x="4020900" y="1612475"/>
                  <a:ext cx="357300" cy="47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306" name="Google Shape;306;p26"/>
              <p:cNvSpPr txBox="1"/>
              <p:nvPr/>
            </p:nvSpPr>
            <p:spPr>
              <a:xfrm rot="-5400000">
                <a:off x="3448750" y="2640400"/>
                <a:ext cx="1468500" cy="48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1-2 мин.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07" name="Google Shape;307;p26"/>
            <p:cNvSpPr txBox="1"/>
            <p:nvPr/>
          </p:nvSpPr>
          <p:spPr>
            <a:xfrm>
              <a:off x="4205363" y="3776112"/>
              <a:ext cx="29010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Утвержденный заказ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08" name="Google Shape;308;p26"/>
            <p:cNvSpPr txBox="1"/>
            <p:nvPr/>
          </p:nvSpPr>
          <p:spPr>
            <a:xfrm>
              <a:off x="4422166" y="2061394"/>
              <a:ext cx="2134500" cy="130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Получение списка заказов, утверждение меню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09" name="Google Shape;309;p26"/>
          <p:cNvGrpSpPr/>
          <p:nvPr/>
        </p:nvGrpSpPr>
        <p:grpSpPr>
          <a:xfrm>
            <a:off x="6214456" y="945706"/>
            <a:ext cx="2880784" cy="2209292"/>
            <a:chOff x="3942700" y="1528040"/>
            <a:chExt cx="3378822" cy="2745144"/>
          </a:xfrm>
        </p:grpSpPr>
        <p:grpSp>
          <p:nvGrpSpPr>
            <p:cNvPr id="310" name="Google Shape;310;p26"/>
            <p:cNvGrpSpPr/>
            <p:nvPr/>
          </p:nvGrpSpPr>
          <p:grpSpPr>
            <a:xfrm>
              <a:off x="3942700" y="1528040"/>
              <a:ext cx="3378822" cy="2723634"/>
              <a:chOff x="3942700" y="1528040"/>
              <a:chExt cx="3378822" cy="2723634"/>
            </a:xfrm>
          </p:grpSpPr>
          <p:grpSp>
            <p:nvGrpSpPr>
              <p:cNvPr id="311" name="Google Shape;311;p26"/>
              <p:cNvGrpSpPr/>
              <p:nvPr/>
            </p:nvGrpSpPr>
            <p:grpSpPr>
              <a:xfrm>
                <a:off x="3942700" y="1528040"/>
                <a:ext cx="3378822" cy="2723634"/>
                <a:chOff x="3942700" y="1528040"/>
                <a:chExt cx="3378822" cy="2723634"/>
              </a:xfrm>
            </p:grpSpPr>
            <p:grpSp>
              <p:nvGrpSpPr>
                <p:cNvPr id="312" name="Google Shape;312;p26"/>
                <p:cNvGrpSpPr/>
                <p:nvPr/>
              </p:nvGrpSpPr>
              <p:grpSpPr>
                <a:xfrm>
                  <a:off x="3942700" y="1579925"/>
                  <a:ext cx="3378822" cy="2671749"/>
                  <a:chOff x="-16975" y="2222975"/>
                  <a:chExt cx="3378822" cy="2671749"/>
                </a:xfrm>
              </p:grpSpPr>
              <p:sp>
                <p:nvSpPr>
                  <p:cNvPr id="313" name="Google Shape;313;p26"/>
                  <p:cNvSpPr txBox="1"/>
                  <p:nvPr/>
                </p:nvSpPr>
                <p:spPr>
                  <a:xfrm rot="5400000">
                    <a:off x="1600697" y="3133574"/>
                    <a:ext cx="2655900" cy="866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2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 Сборщики</a:t>
                    </a:r>
                    <a:endParaRPr b="1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2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 заказов</a:t>
                    </a:r>
                    <a:endParaRPr b="1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314" name="Google Shape;314;p26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315" name="Google Shape;315;p26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316" name="Google Shape;316;p26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317" name="Google Shape;317;p26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318" name="Google Shape;318;p26"/>
                      <p:cNvCxnSpPr>
                        <a:stCxn id="317" idx="3"/>
                        <a:endCxn id="316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319" name="Google Shape;319;p26"/>
                      <p:cNvCxnSpPr>
                        <a:stCxn id="317" idx="1"/>
                        <a:endCxn id="316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320" name="Google Shape;320;p26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21" name="Google Shape;321;p26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22" name="Google Shape;322;p26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323" name="Google Shape;323;p26"/>
                <p:cNvSpPr txBox="1"/>
                <p:nvPr/>
              </p:nvSpPr>
              <p:spPr>
                <a:xfrm>
                  <a:off x="4457331" y="1528040"/>
                  <a:ext cx="2339400" cy="497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Montserrat"/>
                      <a:ea typeface="Montserrat"/>
                      <a:cs typeface="Montserrat"/>
                      <a:sym typeface="Montserrat"/>
                    </a:rPr>
                    <a:t>Сборка заказа</a:t>
                  </a: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324" name="Google Shape;324;p26"/>
                <p:cNvSpPr txBox="1"/>
                <p:nvPr/>
              </p:nvSpPr>
              <p:spPr>
                <a:xfrm>
                  <a:off x="3942709" y="1591254"/>
                  <a:ext cx="436800" cy="497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3.</a:t>
                  </a:r>
                  <a:endParaRPr b="1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325" name="Google Shape;325;p26"/>
              <p:cNvSpPr txBox="1"/>
              <p:nvPr/>
            </p:nvSpPr>
            <p:spPr>
              <a:xfrm rot="-5400000">
                <a:off x="3443200" y="2645950"/>
                <a:ext cx="1468500" cy="46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30 сек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26" name="Google Shape;326;p26"/>
            <p:cNvSpPr txBox="1"/>
            <p:nvPr/>
          </p:nvSpPr>
          <p:spPr>
            <a:xfrm>
              <a:off x="4104094" y="3776084"/>
              <a:ext cx="2828100" cy="497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    Собранный заказ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27" name="Google Shape;327;p26"/>
            <p:cNvSpPr txBox="1"/>
            <p:nvPr/>
          </p:nvSpPr>
          <p:spPr>
            <a:xfrm>
              <a:off x="4457344" y="2513241"/>
              <a:ext cx="2134500" cy="76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Комплектация заказа по чеку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28" name="Google Shape;328;p26"/>
          <p:cNvGrpSpPr/>
          <p:nvPr/>
        </p:nvGrpSpPr>
        <p:grpSpPr>
          <a:xfrm>
            <a:off x="3236384" y="976495"/>
            <a:ext cx="2634813" cy="2511074"/>
            <a:chOff x="3942700" y="1560372"/>
            <a:chExt cx="3163800" cy="3123226"/>
          </a:xfrm>
        </p:grpSpPr>
        <p:grpSp>
          <p:nvGrpSpPr>
            <p:cNvPr id="329" name="Google Shape;329;p26"/>
            <p:cNvGrpSpPr/>
            <p:nvPr/>
          </p:nvGrpSpPr>
          <p:grpSpPr>
            <a:xfrm>
              <a:off x="3942700" y="1560372"/>
              <a:ext cx="3163800" cy="3123226"/>
              <a:chOff x="3942700" y="1560372"/>
              <a:chExt cx="3163800" cy="3123226"/>
            </a:xfrm>
          </p:grpSpPr>
          <p:grpSp>
            <p:nvGrpSpPr>
              <p:cNvPr id="330" name="Google Shape;330;p26"/>
              <p:cNvGrpSpPr/>
              <p:nvPr/>
            </p:nvGrpSpPr>
            <p:grpSpPr>
              <a:xfrm>
                <a:off x="3942700" y="1560372"/>
                <a:ext cx="3163800" cy="3123226"/>
                <a:chOff x="3942700" y="1560372"/>
                <a:chExt cx="3163800" cy="3123226"/>
              </a:xfrm>
            </p:grpSpPr>
            <p:grpSp>
              <p:nvGrpSpPr>
                <p:cNvPr id="331" name="Google Shape;331;p26"/>
                <p:cNvGrpSpPr/>
                <p:nvPr/>
              </p:nvGrpSpPr>
              <p:grpSpPr>
                <a:xfrm>
                  <a:off x="3942700" y="1579925"/>
                  <a:ext cx="3163800" cy="3103673"/>
                  <a:chOff x="-16975" y="2222975"/>
                  <a:chExt cx="3163800" cy="3103673"/>
                </a:xfrm>
              </p:grpSpPr>
              <p:sp>
                <p:nvSpPr>
                  <p:cNvPr id="332" name="Google Shape;332;p26"/>
                  <p:cNvSpPr txBox="1"/>
                  <p:nvPr/>
                </p:nvSpPr>
                <p:spPr>
                  <a:xfrm rot="5400000">
                    <a:off x="1597061" y="3776998"/>
                    <a:ext cx="2655900" cy="443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2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Пиццайоло</a:t>
                    </a:r>
                    <a:endParaRPr b="1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333" name="Google Shape;333;p26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334" name="Google Shape;334;p26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335" name="Google Shape;335;p26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336" name="Google Shape;336;p26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337" name="Google Shape;337;p26"/>
                      <p:cNvCxnSpPr>
                        <a:stCxn id="336" idx="3"/>
                        <a:endCxn id="335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338" name="Google Shape;338;p26"/>
                      <p:cNvCxnSpPr>
                        <a:stCxn id="336" idx="1"/>
                        <a:endCxn id="335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339" name="Google Shape;339;p26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40" name="Google Shape;340;p26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41" name="Google Shape;341;p26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342" name="Google Shape;342;p26"/>
                <p:cNvSpPr txBox="1"/>
                <p:nvPr/>
              </p:nvSpPr>
              <p:spPr>
                <a:xfrm>
                  <a:off x="4376861" y="1560372"/>
                  <a:ext cx="2728200" cy="497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>
                      <a:latin typeface="Montserrat"/>
                      <a:ea typeface="Montserrat"/>
                      <a:cs typeface="Montserrat"/>
                      <a:sym typeface="Montserrat"/>
                    </a:rPr>
                    <a:t>Готовка заказа</a:t>
                  </a:r>
                  <a:endParaRPr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343" name="Google Shape;343;p26"/>
                <p:cNvSpPr txBox="1"/>
                <p:nvPr/>
              </p:nvSpPr>
              <p:spPr>
                <a:xfrm>
                  <a:off x="4020888" y="1612468"/>
                  <a:ext cx="530700" cy="478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2.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344" name="Google Shape;344;p26"/>
              <p:cNvSpPr txBox="1"/>
              <p:nvPr/>
            </p:nvSpPr>
            <p:spPr>
              <a:xfrm rot="-5400000">
                <a:off x="3448750" y="2640400"/>
                <a:ext cx="1468500" cy="48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7-10 мин.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45" name="Google Shape;345;p26"/>
            <p:cNvSpPr txBox="1"/>
            <p:nvPr/>
          </p:nvSpPr>
          <p:spPr>
            <a:xfrm>
              <a:off x="4020891" y="3776112"/>
              <a:ext cx="3085500" cy="49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Приготовленный заказ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46" name="Google Shape;346;p26"/>
            <p:cNvSpPr txBox="1"/>
            <p:nvPr/>
          </p:nvSpPr>
          <p:spPr>
            <a:xfrm>
              <a:off x="4376858" y="2191364"/>
              <a:ext cx="2257800" cy="130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Приготовление пиццы из полуфабрикатов и овощей 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347" name="Google Shape;347;p26"/>
          <p:cNvCxnSpPr>
            <a:endCxn id="344" idx="0"/>
          </p:cNvCxnSpPr>
          <p:nvPr/>
        </p:nvCxnSpPr>
        <p:spPr>
          <a:xfrm flipH="1" rot="10800000">
            <a:off x="2875784" y="2038039"/>
            <a:ext cx="360600" cy="246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8" name="Google Shape;348;p26"/>
          <p:cNvCxnSpPr>
            <a:endCxn id="325" idx="0"/>
          </p:cNvCxnSpPr>
          <p:nvPr/>
        </p:nvCxnSpPr>
        <p:spPr>
          <a:xfrm flipH="1" rot="10800000">
            <a:off x="5854156" y="2034327"/>
            <a:ext cx="360300" cy="1680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7"/>
          <p:cNvSpPr txBox="1"/>
          <p:nvPr/>
        </p:nvSpPr>
        <p:spPr>
          <a:xfrm>
            <a:off x="2455200" y="36475"/>
            <a:ext cx="423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Тех процесс реализации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354" name="Google Shape;354;p27"/>
          <p:cNvGrpSpPr/>
          <p:nvPr/>
        </p:nvGrpSpPr>
        <p:grpSpPr>
          <a:xfrm>
            <a:off x="156200" y="146307"/>
            <a:ext cx="2898723" cy="2383424"/>
            <a:chOff x="3792985" y="-692069"/>
            <a:chExt cx="5693819" cy="4925448"/>
          </a:xfrm>
        </p:grpSpPr>
        <p:grpSp>
          <p:nvGrpSpPr>
            <p:cNvPr id="355" name="Google Shape;355;p27"/>
            <p:cNvGrpSpPr/>
            <p:nvPr/>
          </p:nvGrpSpPr>
          <p:grpSpPr>
            <a:xfrm>
              <a:off x="3792985" y="-692069"/>
              <a:ext cx="5693819" cy="4732323"/>
              <a:chOff x="3792985" y="-692069"/>
              <a:chExt cx="5693819" cy="4732323"/>
            </a:xfrm>
          </p:grpSpPr>
          <p:grpSp>
            <p:nvGrpSpPr>
              <p:cNvPr id="356" name="Google Shape;356;p27"/>
              <p:cNvGrpSpPr/>
              <p:nvPr/>
            </p:nvGrpSpPr>
            <p:grpSpPr>
              <a:xfrm>
                <a:off x="3862101" y="-692069"/>
                <a:ext cx="5624702" cy="4732323"/>
                <a:chOff x="3862101" y="-692069"/>
                <a:chExt cx="5624702" cy="4732323"/>
              </a:xfrm>
            </p:grpSpPr>
            <p:grpSp>
              <p:nvGrpSpPr>
                <p:cNvPr id="357" name="Google Shape;357;p27"/>
                <p:cNvGrpSpPr/>
                <p:nvPr/>
              </p:nvGrpSpPr>
              <p:grpSpPr>
                <a:xfrm>
                  <a:off x="3942684" y="-692069"/>
                  <a:ext cx="5544120" cy="4732323"/>
                  <a:chOff x="-16991" y="-49019"/>
                  <a:chExt cx="5544120" cy="4732323"/>
                </a:xfrm>
              </p:grpSpPr>
              <p:sp>
                <p:nvSpPr>
                  <p:cNvPr id="358" name="Google Shape;358;p27"/>
                  <p:cNvSpPr txBox="1"/>
                  <p:nvPr/>
                </p:nvSpPr>
                <p:spPr>
                  <a:xfrm rot="5400000">
                    <a:off x="3579378" y="659131"/>
                    <a:ext cx="2655900" cy="1239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sz="17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359" name="Google Shape;359;p27"/>
                  <p:cNvGrpSpPr/>
                  <p:nvPr/>
                </p:nvGrpSpPr>
                <p:grpSpPr>
                  <a:xfrm>
                    <a:off x="-16991" y="2222975"/>
                    <a:ext cx="3163816" cy="2460330"/>
                    <a:chOff x="-16991" y="2222975"/>
                    <a:chExt cx="3163816" cy="2460330"/>
                  </a:xfrm>
                </p:grpSpPr>
                <p:grpSp>
                  <p:nvGrpSpPr>
                    <p:cNvPr id="360" name="Google Shape;360;p27"/>
                    <p:cNvGrpSpPr/>
                    <p:nvPr/>
                  </p:nvGrpSpPr>
                  <p:grpSpPr>
                    <a:xfrm>
                      <a:off x="-16991" y="2222975"/>
                      <a:ext cx="3163816" cy="2460330"/>
                      <a:chOff x="-16991" y="2222975"/>
                      <a:chExt cx="3163816" cy="2460330"/>
                    </a:xfrm>
                  </p:grpSpPr>
                  <p:sp>
                    <p:nvSpPr>
                      <p:cNvPr id="361" name="Google Shape;361;p27"/>
                      <p:cNvSpPr/>
                      <p:nvPr/>
                    </p:nvSpPr>
                    <p:spPr>
                      <a:xfrm>
                        <a:off x="-16991" y="4234205"/>
                        <a:ext cx="3163800" cy="449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362" name="Google Shape;362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363" name="Google Shape;363;p27"/>
                      <p:cNvCxnSpPr>
                        <a:stCxn id="362" idx="3"/>
                        <a:endCxn id="361" idx="3"/>
                      </p:cNvCxnSpPr>
                      <p:nvPr/>
                    </p:nvCxnSpPr>
                    <p:spPr>
                      <a:xfrm>
                        <a:off x="3146825" y="2452625"/>
                        <a:ext cx="0" cy="20061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364" name="Google Shape;364;p27"/>
                      <p:cNvCxnSpPr>
                        <a:stCxn id="362" idx="1"/>
                        <a:endCxn id="361" idx="1"/>
                      </p:cNvCxnSpPr>
                      <p:nvPr/>
                    </p:nvCxnSpPr>
                    <p:spPr>
                      <a:xfrm>
                        <a:off x="-16975" y="2452625"/>
                        <a:ext cx="0" cy="20061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365" name="Google Shape;365;p27"/>
                    <p:cNvCxnSpPr/>
                    <p:nvPr/>
                  </p:nvCxnSpPr>
                  <p:spPr>
                    <a:xfrm>
                      <a:off x="510289" y="2700646"/>
                      <a:ext cx="0" cy="15258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66" name="Google Shape;366;p27"/>
                    <p:cNvCxnSpPr/>
                    <p:nvPr/>
                  </p:nvCxnSpPr>
                  <p:spPr>
                    <a:xfrm>
                      <a:off x="2638425" y="2704425"/>
                      <a:ext cx="20700" cy="15075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67" name="Google Shape;367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368" name="Google Shape;368;p27"/>
                <p:cNvSpPr txBox="1"/>
                <p:nvPr/>
              </p:nvSpPr>
              <p:spPr>
                <a:xfrm>
                  <a:off x="4291217" y="1443910"/>
                  <a:ext cx="2661300" cy="731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Прием заказа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369" name="Google Shape;369;p27"/>
                <p:cNvSpPr txBox="1"/>
                <p:nvPr/>
              </p:nvSpPr>
              <p:spPr>
                <a:xfrm>
                  <a:off x="3862101" y="1489761"/>
                  <a:ext cx="812100" cy="795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1.2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370" name="Google Shape;370;p27"/>
              <p:cNvSpPr txBox="1"/>
              <p:nvPr/>
            </p:nvSpPr>
            <p:spPr>
              <a:xfrm rot="-5400000">
                <a:off x="3195985" y="2488177"/>
                <a:ext cx="1980000" cy="78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 мин.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71" name="Google Shape;371;p27"/>
            <p:cNvSpPr txBox="1"/>
            <p:nvPr/>
          </p:nvSpPr>
          <p:spPr>
            <a:xfrm>
              <a:off x="4174307" y="3469879"/>
              <a:ext cx="2932200" cy="76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 Заказ принят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72" name="Google Shape;372;p27"/>
            <p:cNvSpPr txBox="1"/>
            <p:nvPr/>
          </p:nvSpPr>
          <p:spPr>
            <a:xfrm>
              <a:off x="4573178" y="2106504"/>
              <a:ext cx="2134500" cy="162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Montserrat"/>
                  <a:ea typeface="Montserrat"/>
                  <a:cs typeface="Montserrat"/>
                  <a:sym typeface="Montserrat"/>
                </a:rPr>
                <a:t>Клиент сделал заказ</a:t>
              </a:r>
              <a:endParaRPr sz="13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373" name="Google Shape;373;p27"/>
          <p:cNvGrpSpPr/>
          <p:nvPr/>
        </p:nvGrpSpPr>
        <p:grpSpPr>
          <a:xfrm>
            <a:off x="182650" y="2455669"/>
            <a:ext cx="1674356" cy="1509239"/>
            <a:chOff x="3833801" y="1488178"/>
            <a:chExt cx="3434577" cy="2872006"/>
          </a:xfrm>
        </p:grpSpPr>
        <p:grpSp>
          <p:nvGrpSpPr>
            <p:cNvPr id="374" name="Google Shape;374;p27"/>
            <p:cNvGrpSpPr/>
            <p:nvPr/>
          </p:nvGrpSpPr>
          <p:grpSpPr>
            <a:xfrm>
              <a:off x="3833801" y="1488178"/>
              <a:ext cx="3434577" cy="2726428"/>
              <a:chOff x="3833801" y="1488178"/>
              <a:chExt cx="3434577" cy="2726428"/>
            </a:xfrm>
          </p:grpSpPr>
          <p:grpSp>
            <p:nvGrpSpPr>
              <p:cNvPr id="375" name="Google Shape;375;p27"/>
              <p:cNvGrpSpPr/>
              <p:nvPr/>
            </p:nvGrpSpPr>
            <p:grpSpPr>
              <a:xfrm>
                <a:off x="3833801" y="1488178"/>
                <a:ext cx="3434577" cy="2726428"/>
                <a:chOff x="3833801" y="1488178"/>
                <a:chExt cx="3434577" cy="2726428"/>
              </a:xfrm>
            </p:grpSpPr>
            <p:grpSp>
              <p:nvGrpSpPr>
                <p:cNvPr id="376" name="Google Shape;376;p27"/>
                <p:cNvGrpSpPr/>
                <p:nvPr/>
              </p:nvGrpSpPr>
              <p:grpSpPr>
                <a:xfrm>
                  <a:off x="3942700" y="1558706"/>
                  <a:ext cx="3325679" cy="2655900"/>
                  <a:chOff x="-16975" y="2201756"/>
                  <a:chExt cx="3325679" cy="2655900"/>
                </a:xfrm>
              </p:grpSpPr>
              <p:sp>
                <p:nvSpPr>
                  <p:cNvPr id="377" name="Google Shape;377;p27"/>
                  <p:cNvSpPr txBox="1"/>
                  <p:nvPr/>
                </p:nvSpPr>
                <p:spPr>
                  <a:xfrm rot="5400000">
                    <a:off x="1570354" y="3119306"/>
                    <a:ext cx="2655900" cy="820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касса</a:t>
                    </a:r>
                    <a:endParaRPr b="1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378" name="Google Shape;378;p27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379" name="Google Shape;379;p27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380" name="Google Shape;380;p27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381" name="Google Shape;381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382" name="Google Shape;382;p27"/>
                      <p:cNvCxnSpPr>
                        <a:stCxn id="381" idx="3"/>
                        <a:endCxn id="380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383" name="Google Shape;383;p27"/>
                      <p:cNvCxnSpPr>
                        <a:stCxn id="381" idx="1"/>
                        <a:endCxn id="380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384" name="Google Shape;384;p27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85" name="Google Shape;385;p27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386" name="Google Shape;386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387" name="Google Shape;387;p27"/>
                <p:cNvSpPr txBox="1"/>
                <p:nvPr/>
              </p:nvSpPr>
              <p:spPr>
                <a:xfrm>
                  <a:off x="4408618" y="1516251"/>
                  <a:ext cx="2517000" cy="6735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Прием заказа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388" name="Google Shape;388;p27"/>
                <p:cNvSpPr txBox="1"/>
                <p:nvPr/>
              </p:nvSpPr>
              <p:spPr>
                <a:xfrm>
                  <a:off x="3833801" y="1488178"/>
                  <a:ext cx="939000" cy="73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1.3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389" name="Google Shape;389;p27"/>
              <p:cNvSpPr txBox="1"/>
              <p:nvPr/>
            </p:nvSpPr>
            <p:spPr>
              <a:xfrm rot="-5400000">
                <a:off x="3512928" y="2476268"/>
                <a:ext cx="1468500" cy="82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 мин.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390" name="Google Shape;390;p27"/>
            <p:cNvSpPr txBox="1"/>
            <p:nvPr/>
          </p:nvSpPr>
          <p:spPr>
            <a:xfrm>
              <a:off x="4004041" y="3657284"/>
              <a:ext cx="29322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 Заказ принят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391" name="Google Shape;391;p27"/>
            <p:cNvSpPr txBox="1"/>
            <p:nvPr/>
          </p:nvSpPr>
          <p:spPr>
            <a:xfrm>
              <a:off x="4457354" y="2162623"/>
              <a:ext cx="2134500" cy="158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Клиент сделал заказ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392" name="Google Shape;392;p27"/>
          <p:cNvCxnSpPr>
            <a:stCxn id="393" idx="0"/>
            <a:endCxn id="394" idx="0"/>
          </p:cNvCxnSpPr>
          <p:nvPr/>
        </p:nvCxnSpPr>
        <p:spPr>
          <a:xfrm>
            <a:off x="1911722" y="633843"/>
            <a:ext cx="1238400" cy="1833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95" name="Google Shape;395;p27"/>
          <p:cNvCxnSpPr>
            <a:endCxn id="394" idx="0"/>
          </p:cNvCxnSpPr>
          <p:nvPr/>
        </p:nvCxnSpPr>
        <p:spPr>
          <a:xfrm flipH="1" rot="10800000">
            <a:off x="1735135" y="2466814"/>
            <a:ext cx="1415100" cy="894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396" name="Google Shape;396;p27"/>
          <p:cNvGrpSpPr/>
          <p:nvPr/>
        </p:nvGrpSpPr>
        <p:grpSpPr>
          <a:xfrm>
            <a:off x="182470" y="-96325"/>
            <a:ext cx="1729251" cy="1426643"/>
            <a:chOff x="3789784" y="1355539"/>
            <a:chExt cx="3469605" cy="3036703"/>
          </a:xfrm>
        </p:grpSpPr>
        <p:grpSp>
          <p:nvGrpSpPr>
            <p:cNvPr id="397" name="Google Shape;397;p27"/>
            <p:cNvGrpSpPr/>
            <p:nvPr/>
          </p:nvGrpSpPr>
          <p:grpSpPr>
            <a:xfrm>
              <a:off x="3789784" y="1355539"/>
              <a:ext cx="3469605" cy="2882161"/>
              <a:chOff x="3789784" y="1355539"/>
              <a:chExt cx="3469605" cy="2882161"/>
            </a:xfrm>
          </p:grpSpPr>
          <p:grpSp>
            <p:nvGrpSpPr>
              <p:cNvPr id="398" name="Google Shape;398;p27"/>
              <p:cNvGrpSpPr/>
              <p:nvPr/>
            </p:nvGrpSpPr>
            <p:grpSpPr>
              <a:xfrm>
                <a:off x="3789784" y="1355539"/>
                <a:ext cx="3469605" cy="2882161"/>
                <a:chOff x="3789784" y="1355539"/>
                <a:chExt cx="3469605" cy="2882161"/>
              </a:xfrm>
            </p:grpSpPr>
            <p:grpSp>
              <p:nvGrpSpPr>
                <p:cNvPr id="399" name="Google Shape;399;p27"/>
                <p:cNvGrpSpPr/>
                <p:nvPr/>
              </p:nvGrpSpPr>
              <p:grpSpPr>
                <a:xfrm>
                  <a:off x="3942700" y="1579925"/>
                  <a:ext cx="3316689" cy="2657775"/>
                  <a:chOff x="-16975" y="2222975"/>
                  <a:chExt cx="3316689" cy="2657775"/>
                </a:xfrm>
              </p:grpSpPr>
              <p:sp>
                <p:nvSpPr>
                  <p:cNvPr id="393" name="Google Shape;393;p27"/>
                  <p:cNvSpPr txBox="1"/>
                  <p:nvPr/>
                </p:nvSpPr>
                <p:spPr>
                  <a:xfrm rot="5400000">
                    <a:off x="1601264" y="3182300"/>
                    <a:ext cx="2655900" cy="741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2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Сайт</a:t>
                    </a:r>
                    <a:endParaRPr b="1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400" name="Google Shape;400;p27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401" name="Google Shape;401;p27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402" name="Google Shape;402;p27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403" name="Google Shape;403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404" name="Google Shape;404;p27"/>
                      <p:cNvCxnSpPr>
                        <a:stCxn id="403" idx="3"/>
                        <a:endCxn id="402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405" name="Google Shape;405;p27"/>
                      <p:cNvCxnSpPr>
                        <a:stCxn id="403" idx="1"/>
                        <a:endCxn id="402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406" name="Google Shape;406;p27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07" name="Google Shape;407;p27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08" name="Google Shape;408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409" name="Google Shape;409;p27"/>
                <p:cNvSpPr txBox="1"/>
                <p:nvPr/>
              </p:nvSpPr>
              <p:spPr>
                <a:xfrm>
                  <a:off x="4383390" y="1355539"/>
                  <a:ext cx="2867400" cy="786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latin typeface="Montserrat"/>
                      <a:ea typeface="Montserrat"/>
                      <a:cs typeface="Montserrat"/>
                      <a:sym typeface="Montserrat"/>
                    </a:rPr>
                    <a:t>Прием заказа</a:t>
                  </a:r>
                  <a:endParaRPr sz="12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410" name="Google Shape;410;p27"/>
                <p:cNvSpPr txBox="1"/>
                <p:nvPr/>
              </p:nvSpPr>
              <p:spPr>
                <a:xfrm>
                  <a:off x="3789784" y="1494002"/>
                  <a:ext cx="998400" cy="786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1.1</a:t>
                  </a:r>
                  <a:endParaRPr b="1" sz="12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411" name="Google Shape;411;p27"/>
              <p:cNvSpPr txBox="1"/>
              <p:nvPr/>
            </p:nvSpPr>
            <p:spPr>
              <a:xfrm rot="-5400000">
                <a:off x="3236015" y="2722726"/>
                <a:ext cx="1893300" cy="741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 мин.</a:t>
                </a:r>
                <a:endParaRPr b="1" sz="1200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12" name="Google Shape;412;p27"/>
            <p:cNvSpPr txBox="1"/>
            <p:nvPr/>
          </p:nvSpPr>
          <p:spPr>
            <a:xfrm>
              <a:off x="4133526" y="3638642"/>
              <a:ext cx="2932200" cy="75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100">
                  <a:latin typeface="Montserrat"/>
                  <a:ea typeface="Montserrat"/>
                  <a:cs typeface="Montserrat"/>
                  <a:sym typeface="Montserrat"/>
                </a:rPr>
                <a:t> Заказ принят</a:t>
              </a:r>
              <a:endParaRPr sz="11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13" name="Google Shape;413;p27"/>
            <p:cNvSpPr txBox="1"/>
            <p:nvPr/>
          </p:nvSpPr>
          <p:spPr>
            <a:xfrm>
              <a:off x="4457354" y="2081873"/>
              <a:ext cx="2134500" cy="176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Клиент сделал заказ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14" name="Google Shape;414;p27"/>
          <p:cNvGrpSpPr/>
          <p:nvPr/>
        </p:nvGrpSpPr>
        <p:grpSpPr>
          <a:xfrm>
            <a:off x="3150235" y="1246300"/>
            <a:ext cx="2596214" cy="2445342"/>
            <a:chOff x="3942700" y="1528480"/>
            <a:chExt cx="3163800" cy="2709220"/>
          </a:xfrm>
        </p:grpSpPr>
        <p:grpSp>
          <p:nvGrpSpPr>
            <p:cNvPr id="415" name="Google Shape;415;p27"/>
            <p:cNvGrpSpPr/>
            <p:nvPr/>
          </p:nvGrpSpPr>
          <p:grpSpPr>
            <a:xfrm>
              <a:off x="3942700" y="1528480"/>
              <a:ext cx="3163800" cy="2709220"/>
              <a:chOff x="3942700" y="1528480"/>
              <a:chExt cx="3163800" cy="2709220"/>
            </a:xfrm>
          </p:grpSpPr>
          <p:grpSp>
            <p:nvGrpSpPr>
              <p:cNvPr id="416" name="Google Shape;416;p27"/>
              <p:cNvGrpSpPr/>
              <p:nvPr/>
            </p:nvGrpSpPr>
            <p:grpSpPr>
              <a:xfrm>
                <a:off x="3942700" y="1528480"/>
                <a:ext cx="3163800" cy="2709220"/>
                <a:chOff x="3942700" y="1528480"/>
                <a:chExt cx="3163800" cy="2709220"/>
              </a:xfrm>
            </p:grpSpPr>
            <p:grpSp>
              <p:nvGrpSpPr>
                <p:cNvPr id="417" name="Google Shape;417;p27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418" name="Google Shape;418;p27"/>
                  <p:cNvSpPr txBox="1"/>
                  <p:nvPr/>
                </p:nvSpPr>
                <p:spPr>
                  <a:xfrm rot="5400000">
                    <a:off x="1574975" y="3308900"/>
                    <a:ext cx="2655900" cy="487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Пиццайоло</a:t>
                    </a:r>
                    <a:endParaRPr b="1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419" name="Google Shape;419;p27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420" name="Google Shape;420;p27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421" name="Google Shape;421;p27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ctr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rPr lang="ru">
                            <a:latin typeface="Montserrat"/>
                            <a:ea typeface="Montserrat"/>
                            <a:cs typeface="Montserrat"/>
                            <a:sym typeface="Montserrat"/>
                          </a:rPr>
                          <a:t>Заказ готов к выдаче</a:t>
                        </a:r>
                        <a:endParaRPr>
                          <a:latin typeface="Montserrat"/>
                          <a:ea typeface="Montserrat"/>
                          <a:cs typeface="Montserrat"/>
                          <a:sym typeface="Montserrat"/>
                        </a:endParaRPr>
                      </a:p>
                    </p:txBody>
                  </p:sp>
                  <p:sp>
                    <p:nvSpPr>
                      <p:cNvPr id="422" name="Google Shape;422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423" name="Google Shape;423;p27"/>
                      <p:cNvCxnSpPr>
                        <a:stCxn id="422" idx="3"/>
                        <a:endCxn id="421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424" name="Google Shape;424;p27"/>
                      <p:cNvCxnSpPr>
                        <a:stCxn id="422" idx="1"/>
                        <a:endCxn id="421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425" name="Google Shape;425;p27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26" name="Google Shape;426;p27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27" name="Google Shape;427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428" name="Google Shape;428;p27"/>
                <p:cNvSpPr txBox="1"/>
                <p:nvPr/>
              </p:nvSpPr>
              <p:spPr>
                <a:xfrm>
                  <a:off x="4481411" y="1528480"/>
                  <a:ext cx="2567700" cy="613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latin typeface="Montserrat"/>
                      <a:ea typeface="Montserrat"/>
                      <a:cs typeface="Montserrat"/>
                      <a:sym typeface="Montserrat"/>
                    </a:rPr>
                    <a:t>Поступление заказа на кухню</a:t>
                  </a:r>
                  <a:endParaRPr sz="12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429" name="Google Shape;429;p27"/>
                <p:cNvSpPr txBox="1"/>
                <p:nvPr/>
              </p:nvSpPr>
              <p:spPr>
                <a:xfrm>
                  <a:off x="4017440" y="1612473"/>
                  <a:ext cx="546600" cy="426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2.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394" name="Google Shape;394;p27"/>
              <p:cNvSpPr txBox="1"/>
              <p:nvPr/>
            </p:nvSpPr>
            <p:spPr>
              <a:xfrm rot="-5400000">
                <a:off x="3452350" y="2636800"/>
                <a:ext cx="1468500" cy="48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30</a:t>
                </a: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 мин.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30" name="Google Shape;430;p27"/>
            <p:cNvSpPr txBox="1"/>
            <p:nvPr/>
          </p:nvSpPr>
          <p:spPr>
            <a:xfrm>
              <a:off x="4328686" y="2570414"/>
              <a:ext cx="2391300" cy="75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Montserrat"/>
                  <a:ea typeface="Montserrat"/>
                  <a:cs typeface="Montserrat"/>
                  <a:sym typeface="Montserrat"/>
                </a:rPr>
                <a:t>Приготовление заказа</a:t>
              </a:r>
              <a:endParaRPr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431" name="Google Shape;431;p27"/>
          <p:cNvCxnSpPr>
            <a:stCxn id="418" idx="0"/>
            <a:endCxn id="432" idx="0"/>
          </p:cNvCxnSpPr>
          <p:nvPr/>
        </p:nvCxnSpPr>
        <p:spPr>
          <a:xfrm flipH="1" rot="10800000">
            <a:off x="5746449" y="1069535"/>
            <a:ext cx="767100" cy="1423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433" name="Google Shape;433;p27"/>
          <p:cNvCxnSpPr>
            <a:stCxn id="418" idx="0"/>
            <a:endCxn id="434" idx="0"/>
          </p:cNvCxnSpPr>
          <p:nvPr/>
        </p:nvCxnSpPr>
        <p:spPr>
          <a:xfrm>
            <a:off x="5746449" y="2493035"/>
            <a:ext cx="752700" cy="278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435" name="Google Shape;435;p27"/>
          <p:cNvGrpSpPr/>
          <p:nvPr/>
        </p:nvGrpSpPr>
        <p:grpSpPr>
          <a:xfrm>
            <a:off x="6513588" y="356640"/>
            <a:ext cx="2046375" cy="1415607"/>
            <a:chOff x="3887229" y="1428443"/>
            <a:chExt cx="3277871" cy="2921790"/>
          </a:xfrm>
        </p:grpSpPr>
        <p:grpSp>
          <p:nvGrpSpPr>
            <p:cNvPr id="436" name="Google Shape;436;p27"/>
            <p:cNvGrpSpPr/>
            <p:nvPr/>
          </p:nvGrpSpPr>
          <p:grpSpPr>
            <a:xfrm>
              <a:off x="3887229" y="1428443"/>
              <a:ext cx="3277871" cy="2840015"/>
              <a:chOff x="3887229" y="1428443"/>
              <a:chExt cx="3277871" cy="2840015"/>
            </a:xfrm>
          </p:grpSpPr>
          <p:grpSp>
            <p:nvGrpSpPr>
              <p:cNvPr id="437" name="Google Shape;437;p27"/>
              <p:cNvGrpSpPr/>
              <p:nvPr/>
            </p:nvGrpSpPr>
            <p:grpSpPr>
              <a:xfrm>
                <a:off x="3942700" y="1428443"/>
                <a:ext cx="3222400" cy="2840015"/>
                <a:chOff x="3942700" y="1428443"/>
                <a:chExt cx="3222400" cy="2840015"/>
              </a:xfrm>
            </p:grpSpPr>
            <p:grpSp>
              <p:nvGrpSpPr>
                <p:cNvPr id="438" name="Google Shape;438;p27"/>
                <p:cNvGrpSpPr/>
                <p:nvPr/>
              </p:nvGrpSpPr>
              <p:grpSpPr>
                <a:xfrm>
                  <a:off x="3942700" y="1579925"/>
                  <a:ext cx="3222400" cy="2688533"/>
                  <a:chOff x="-16975" y="2222975"/>
                  <a:chExt cx="3222400" cy="2688533"/>
                </a:xfrm>
              </p:grpSpPr>
              <p:sp>
                <p:nvSpPr>
                  <p:cNvPr id="439" name="Google Shape;439;p27"/>
                  <p:cNvSpPr txBox="1"/>
                  <p:nvPr/>
                </p:nvSpPr>
                <p:spPr>
                  <a:xfrm rot="5400000">
                    <a:off x="1799025" y="3505108"/>
                    <a:ext cx="2295000" cy="517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9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Доставщик </a:t>
                    </a:r>
                    <a:endParaRPr b="1" sz="9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440" name="Google Shape;440;p27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441" name="Google Shape;441;p27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442" name="Google Shape;442;p27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443" name="Google Shape;443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444" name="Google Shape;444;p27"/>
                      <p:cNvCxnSpPr>
                        <a:stCxn id="443" idx="3"/>
                        <a:endCxn id="442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445" name="Google Shape;445;p27"/>
                      <p:cNvCxnSpPr>
                        <a:stCxn id="443" idx="1"/>
                        <a:endCxn id="442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446" name="Google Shape;446;p27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47" name="Google Shape;447;p27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48" name="Google Shape;448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449" name="Google Shape;449;p27"/>
                <p:cNvSpPr txBox="1"/>
                <p:nvPr/>
              </p:nvSpPr>
              <p:spPr>
                <a:xfrm>
                  <a:off x="4388310" y="1428443"/>
                  <a:ext cx="2517000" cy="76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latin typeface="Montserrat"/>
                      <a:ea typeface="Montserrat"/>
                      <a:cs typeface="Montserrat"/>
                      <a:sym typeface="Montserrat"/>
                    </a:rPr>
                    <a:t>Доставка</a:t>
                  </a:r>
                  <a:endParaRPr sz="12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450" name="Google Shape;450;p27"/>
                <p:cNvSpPr txBox="1"/>
                <p:nvPr/>
              </p:nvSpPr>
              <p:spPr>
                <a:xfrm>
                  <a:off x="3942705" y="1445533"/>
                  <a:ext cx="748200" cy="762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3</a:t>
                  </a:r>
                  <a:endParaRPr b="1" sz="12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432" name="Google Shape;432;p27"/>
              <p:cNvSpPr txBox="1"/>
              <p:nvPr/>
            </p:nvSpPr>
            <p:spPr>
              <a:xfrm rot="-5400000">
                <a:off x="3068229" y="2628676"/>
                <a:ext cx="2180400" cy="542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0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20-30 </a:t>
                </a:r>
                <a:r>
                  <a:rPr b="1" lang="ru" sz="10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мин.</a:t>
                </a:r>
                <a:endParaRPr b="1" sz="1000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51" name="Google Shape;451;p27"/>
            <p:cNvSpPr txBox="1"/>
            <p:nvPr/>
          </p:nvSpPr>
          <p:spPr>
            <a:xfrm>
              <a:off x="4058501" y="3587933"/>
              <a:ext cx="2932200" cy="7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 Заказ отдан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52" name="Google Shape;452;p27"/>
            <p:cNvSpPr txBox="1"/>
            <p:nvPr/>
          </p:nvSpPr>
          <p:spPr>
            <a:xfrm>
              <a:off x="4211619" y="2046409"/>
              <a:ext cx="2517000" cy="171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Передача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заказа клиенту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53" name="Google Shape;453;p27"/>
          <p:cNvGrpSpPr/>
          <p:nvPr/>
        </p:nvGrpSpPr>
        <p:grpSpPr>
          <a:xfrm>
            <a:off x="6497360" y="1982333"/>
            <a:ext cx="2008794" cy="1525134"/>
            <a:chOff x="3833783" y="1488154"/>
            <a:chExt cx="3272717" cy="2822754"/>
          </a:xfrm>
        </p:grpSpPr>
        <p:grpSp>
          <p:nvGrpSpPr>
            <p:cNvPr id="454" name="Google Shape;454;p27"/>
            <p:cNvGrpSpPr/>
            <p:nvPr/>
          </p:nvGrpSpPr>
          <p:grpSpPr>
            <a:xfrm>
              <a:off x="3833783" y="1488154"/>
              <a:ext cx="3272717" cy="2749546"/>
              <a:chOff x="3833783" y="1488154"/>
              <a:chExt cx="3272717" cy="2749546"/>
            </a:xfrm>
          </p:grpSpPr>
          <p:grpSp>
            <p:nvGrpSpPr>
              <p:cNvPr id="455" name="Google Shape;455;p27"/>
              <p:cNvGrpSpPr/>
              <p:nvPr/>
            </p:nvGrpSpPr>
            <p:grpSpPr>
              <a:xfrm>
                <a:off x="3833783" y="1488154"/>
                <a:ext cx="3272717" cy="2749546"/>
                <a:chOff x="3833783" y="1488154"/>
                <a:chExt cx="3272717" cy="2749546"/>
              </a:xfrm>
            </p:grpSpPr>
            <p:grpSp>
              <p:nvGrpSpPr>
                <p:cNvPr id="456" name="Google Shape;456;p27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457" name="Google Shape;457;p27"/>
                  <p:cNvSpPr txBox="1"/>
                  <p:nvPr/>
                </p:nvSpPr>
                <p:spPr>
                  <a:xfrm rot="5400000">
                    <a:off x="1517975" y="3251900"/>
                    <a:ext cx="2655900" cy="6018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2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официант</a:t>
                    </a:r>
                    <a:endParaRPr b="1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458" name="Google Shape;458;p27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459" name="Google Shape;459;p27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460" name="Google Shape;460;p27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461" name="Google Shape;461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462" name="Google Shape;462;p27"/>
                      <p:cNvCxnSpPr>
                        <a:stCxn id="461" idx="3"/>
                        <a:endCxn id="460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463" name="Google Shape;463;p27"/>
                      <p:cNvCxnSpPr>
                        <a:stCxn id="461" idx="1"/>
                        <a:endCxn id="460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464" name="Google Shape;464;p27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65" name="Google Shape;465;p27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66" name="Google Shape;466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467" name="Google Shape;467;p27"/>
                <p:cNvSpPr txBox="1"/>
                <p:nvPr/>
              </p:nvSpPr>
              <p:spPr>
                <a:xfrm>
                  <a:off x="4388294" y="1489830"/>
                  <a:ext cx="2517000" cy="68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latin typeface="Montserrat"/>
                      <a:ea typeface="Montserrat"/>
                      <a:cs typeface="Montserrat"/>
                      <a:sym typeface="Montserrat"/>
                    </a:rPr>
                    <a:t>Выдача заказа</a:t>
                  </a:r>
                  <a:endParaRPr sz="12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468" name="Google Shape;468;p27"/>
                <p:cNvSpPr txBox="1"/>
                <p:nvPr/>
              </p:nvSpPr>
              <p:spPr>
                <a:xfrm>
                  <a:off x="3833783" y="1488154"/>
                  <a:ext cx="748200" cy="683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2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1.3</a:t>
                  </a:r>
                  <a:endParaRPr b="1" sz="12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434" name="Google Shape;434;p27"/>
              <p:cNvSpPr txBox="1"/>
              <p:nvPr/>
            </p:nvSpPr>
            <p:spPr>
              <a:xfrm rot="-5400000">
                <a:off x="3190131" y="2647149"/>
                <a:ext cx="1895100" cy="60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1-2 мин.</a:t>
                </a:r>
                <a:endParaRPr b="1" sz="1200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69" name="Google Shape;469;p27"/>
            <p:cNvSpPr txBox="1"/>
            <p:nvPr/>
          </p:nvSpPr>
          <p:spPr>
            <a:xfrm>
              <a:off x="4004021" y="3627208"/>
              <a:ext cx="2932200" cy="68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 Заказ выдан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70" name="Google Shape;470;p27"/>
            <p:cNvSpPr txBox="1"/>
            <p:nvPr/>
          </p:nvSpPr>
          <p:spPr>
            <a:xfrm>
              <a:off x="4431044" y="2430058"/>
              <a:ext cx="2134500" cy="113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Заказ готов к выдаче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71" name="Google Shape;471;p27"/>
          <p:cNvGrpSpPr/>
          <p:nvPr/>
        </p:nvGrpSpPr>
        <p:grpSpPr>
          <a:xfrm>
            <a:off x="133275" y="3861344"/>
            <a:ext cx="1723713" cy="1332449"/>
            <a:chOff x="3792985" y="1443884"/>
            <a:chExt cx="3385803" cy="2753563"/>
          </a:xfrm>
        </p:grpSpPr>
        <p:grpSp>
          <p:nvGrpSpPr>
            <p:cNvPr id="472" name="Google Shape;472;p27"/>
            <p:cNvGrpSpPr/>
            <p:nvPr/>
          </p:nvGrpSpPr>
          <p:grpSpPr>
            <a:xfrm>
              <a:off x="3792985" y="1443884"/>
              <a:ext cx="3385803" cy="2618714"/>
              <a:chOff x="3792985" y="1443884"/>
              <a:chExt cx="3385803" cy="2618714"/>
            </a:xfrm>
          </p:grpSpPr>
          <p:grpSp>
            <p:nvGrpSpPr>
              <p:cNvPr id="473" name="Google Shape;473;p27"/>
              <p:cNvGrpSpPr/>
              <p:nvPr/>
            </p:nvGrpSpPr>
            <p:grpSpPr>
              <a:xfrm>
                <a:off x="3862101" y="1443884"/>
                <a:ext cx="3316687" cy="2618714"/>
                <a:chOff x="3862101" y="1443884"/>
                <a:chExt cx="3316687" cy="2618714"/>
              </a:xfrm>
            </p:grpSpPr>
            <p:grpSp>
              <p:nvGrpSpPr>
                <p:cNvPr id="474" name="Google Shape;474;p27"/>
                <p:cNvGrpSpPr/>
                <p:nvPr/>
              </p:nvGrpSpPr>
              <p:grpSpPr>
                <a:xfrm>
                  <a:off x="3942684" y="1579925"/>
                  <a:ext cx="3236104" cy="2482673"/>
                  <a:chOff x="-16991" y="2222975"/>
                  <a:chExt cx="3236104" cy="2482673"/>
                </a:xfrm>
              </p:grpSpPr>
              <p:sp>
                <p:nvSpPr>
                  <p:cNvPr id="475" name="Google Shape;475;p27"/>
                  <p:cNvSpPr txBox="1"/>
                  <p:nvPr/>
                </p:nvSpPr>
                <p:spPr>
                  <a:xfrm rot="5400000">
                    <a:off x="1785713" y="3272248"/>
                    <a:ext cx="2171400" cy="695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9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О</a:t>
                    </a:r>
                    <a:r>
                      <a:rPr b="1" lang="ru" sz="11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ператор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476" name="Google Shape;476;p27"/>
                  <p:cNvGrpSpPr/>
                  <p:nvPr/>
                </p:nvGrpSpPr>
                <p:grpSpPr>
                  <a:xfrm>
                    <a:off x="-16991" y="2222975"/>
                    <a:ext cx="3163816" cy="2460330"/>
                    <a:chOff x="-16991" y="2222975"/>
                    <a:chExt cx="3163816" cy="2460330"/>
                  </a:xfrm>
                </p:grpSpPr>
                <p:grpSp>
                  <p:nvGrpSpPr>
                    <p:cNvPr id="477" name="Google Shape;477;p27"/>
                    <p:cNvGrpSpPr/>
                    <p:nvPr/>
                  </p:nvGrpSpPr>
                  <p:grpSpPr>
                    <a:xfrm>
                      <a:off x="-16991" y="2222975"/>
                      <a:ext cx="3163816" cy="2460330"/>
                      <a:chOff x="-16991" y="2222975"/>
                      <a:chExt cx="3163816" cy="2460330"/>
                    </a:xfrm>
                  </p:grpSpPr>
                  <p:sp>
                    <p:nvSpPr>
                      <p:cNvPr id="478" name="Google Shape;478;p27"/>
                      <p:cNvSpPr/>
                      <p:nvPr/>
                    </p:nvSpPr>
                    <p:spPr>
                      <a:xfrm>
                        <a:off x="-16991" y="4234205"/>
                        <a:ext cx="3163800" cy="4491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479" name="Google Shape;479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480" name="Google Shape;480;p27"/>
                      <p:cNvCxnSpPr/>
                      <p:nvPr/>
                    </p:nvCxnSpPr>
                    <p:spPr>
                      <a:xfrm>
                        <a:off x="3146800" y="2452625"/>
                        <a:ext cx="0" cy="20061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481" name="Google Shape;481;p27"/>
                      <p:cNvCxnSpPr>
                        <a:stCxn id="479" idx="1"/>
                        <a:endCxn id="478" idx="1"/>
                      </p:cNvCxnSpPr>
                      <p:nvPr/>
                    </p:nvCxnSpPr>
                    <p:spPr>
                      <a:xfrm>
                        <a:off x="-16975" y="2452625"/>
                        <a:ext cx="0" cy="20061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482" name="Google Shape;482;p27"/>
                    <p:cNvCxnSpPr/>
                    <p:nvPr/>
                  </p:nvCxnSpPr>
                  <p:spPr>
                    <a:xfrm>
                      <a:off x="510289" y="2700646"/>
                      <a:ext cx="0" cy="15258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83" name="Google Shape;483;p27"/>
                    <p:cNvCxnSpPr/>
                    <p:nvPr/>
                  </p:nvCxnSpPr>
                  <p:spPr>
                    <a:xfrm>
                      <a:off x="2638425" y="2704425"/>
                      <a:ext cx="20700" cy="15075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484" name="Google Shape;484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485" name="Google Shape;485;p27"/>
                <p:cNvSpPr txBox="1"/>
                <p:nvPr/>
              </p:nvSpPr>
              <p:spPr>
                <a:xfrm>
                  <a:off x="4309779" y="1443884"/>
                  <a:ext cx="2661300" cy="731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Прием заказа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486" name="Google Shape;486;p27"/>
                <p:cNvSpPr txBox="1"/>
                <p:nvPr/>
              </p:nvSpPr>
              <p:spPr>
                <a:xfrm>
                  <a:off x="3862101" y="1489761"/>
                  <a:ext cx="812100" cy="795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1.4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487" name="Google Shape;487;p27"/>
              <p:cNvSpPr txBox="1"/>
              <p:nvPr/>
            </p:nvSpPr>
            <p:spPr>
              <a:xfrm rot="-5400000">
                <a:off x="3195985" y="2488177"/>
                <a:ext cx="1980000" cy="786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 мин.</a:t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488" name="Google Shape;488;p27"/>
            <p:cNvSpPr txBox="1"/>
            <p:nvPr/>
          </p:nvSpPr>
          <p:spPr>
            <a:xfrm>
              <a:off x="4058490" y="3433947"/>
              <a:ext cx="2932200" cy="76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 Заказ принят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89" name="Google Shape;489;p27"/>
            <p:cNvSpPr txBox="1"/>
            <p:nvPr/>
          </p:nvSpPr>
          <p:spPr>
            <a:xfrm>
              <a:off x="4573178" y="2001575"/>
              <a:ext cx="2134500" cy="1622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300">
                  <a:latin typeface="Montserrat"/>
                  <a:ea typeface="Montserrat"/>
                  <a:cs typeface="Montserrat"/>
                  <a:sym typeface="Montserrat"/>
                </a:rPr>
                <a:t>Клиент сделал заказ</a:t>
              </a:r>
              <a:endParaRPr sz="13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490" name="Google Shape;490;p27"/>
          <p:cNvGrpSpPr/>
          <p:nvPr/>
        </p:nvGrpSpPr>
        <p:grpSpPr>
          <a:xfrm>
            <a:off x="6532372" y="3652003"/>
            <a:ext cx="2008794" cy="1541792"/>
            <a:chOff x="3833783" y="1488154"/>
            <a:chExt cx="3272717" cy="2852530"/>
          </a:xfrm>
        </p:grpSpPr>
        <p:grpSp>
          <p:nvGrpSpPr>
            <p:cNvPr id="491" name="Google Shape;491;p27"/>
            <p:cNvGrpSpPr/>
            <p:nvPr/>
          </p:nvGrpSpPr>
          <p:grpSpPr>
            <a:xfrm>
              <a:off x="3833783" y="1488154"/>
              <a:ext cx="3272717" cy="2749546"/>
              <a:chOff x="3833783" y="1488154"/>
              <a:chExt cx="3272717" cy="2749546"/>
            </a:xfrm>
          </p:grpSpPr>
          <p:grpSp>
            <p:nvGrpSpPr>
              <p:cNvPr id="492" name="Google Shape;492;p27"/>
              <p:cNvGrpSpPr/>
              <p:nvPr/>
            </p:nvGrpSpPr>
            <p:grpSpPr>
              <a:xfrm>
                <a:off x="3833783" y="1488154"/>
                <a:ext cx="3272717" cy="2749546"/>
                <a:chOff x="3833783" y="1488154"/>
                <a:chExt cx="3272717" cy="2749546"/>
              </a:xfrm>
            </p:grpSpPr>
            <p:grpSp>
              <p:nvGrpSpPr>
                <p:cNvPr id="493" name="Google Shape;493;p27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494" name="Google Shape;494;p27"/>
                  <p:cNvSpPr txBox="1"/>
                  <p:nvPr/>
                </p:nvSpPr>
                <p:spPr>
                  <a:xfrm rot="5400000">
                    <a:off x="1492925" y="3226850"/>
                    <a:ext cx="2655900" cy="651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клиент</a:t>
                    </a:r>
                    <a:endParaRPr b="1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495" name="Google Shape;495;p27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496" name="Google Shape;496;p27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497" name="Google Shape;497;p27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498" name="Google Shape;498;p27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499" name="Google Shape;499;p27"/>
                      <p:cNvCxnSpPr>
                        <a:stCxn id="498" idx="3"/>
                        <a:endCxn id="497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500" name="Google Shape;500;p27"/>
                      <p:cNvCxnSpPr>
                        <a:stCxn id="498" idx="1"/>
                        <a:endCxn id="497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rgbClr val="000000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501" name="Google Shape;501;p27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02" name="Google Shape;502;p27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03" name="Google Shape;503;p27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rgbClr val="000000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504" name="Google Shape;504;p27"/>
                <p:cNvSpPr txBox="1"/>
                <p:nvPr/>
              </p:nvSpPr>
              <p:spPr>
                <a:xfrm>
                  <a:off x="4408618" y="1516251"/>
                  <a:ext cx="2517000" cy="683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latin typeface="Montserrat"/>
                      <a:ea typeface="Montserrat"/>
                      <a:cs typeface="Montserrat"/>
                      <a:sym typeface="Montserrat"/>
                    </a:rPr>
                    <a:t>Выдача заказа</a:t>
                  </a:r>
                  <a:endParaRPr sz="12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505" name="Google Shape;505;p27"/>
                <p:cNvSpPr txBox="1"/>
                <p:nvPr/>
              </p:nvSpPr>
              <p:spPr>
                <a:xfrm>
                  <a:off x="3833783" y="1488154"/>
                  <a:ext cx="748200" cy="7119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1.3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506" name="Google Shape;506;p27"/>
              <p:cNvSpPr txBox="1"/>
              <p:nvPr/>
            </p:nvSpPr>
            <p:spPr>
              <a:xfrm rot="-5400000">
                <a:off x="3246238" y="2642004"/>
                <a:ext cx="1776900" cy="60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ru" sz="12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1-20 мин.</a:t>
                </a:r>
                <a:endParaRPr b="1" sz="1200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507" name="Google Shape;507;p27"/>
            <p:cNvSpPr txBox="1"/>
            <p:nvPr/>
          </p:nvSpPr>
          <p:spPr>
            <a:xfrm>
              <a:off x="4004041" y="3657284"/>
              <a:ext cx="2932200" cy="68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 Заказ выдан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08" name="Google Shape;508;p27"/>
            <p:cNvSpPr txBox="1"/>
            <p:nvPr/>
          </p:nvSpPr>
          <p:spPr>
            <a:xfrm>
              <a:off x="4431044" y="2430058"/>
              <a:ext cx="2134500" cy="113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>
                  <a:latin typeface="Montserrat"/>
                  <a:ea typeface="Montserrat"/>
                  <a:cs typeface="Montserrat"/>
                  <a:sym typeface="Montserrat"/>
                </a:rPr>
                <a:t>Заказ готов к выдаче</a:t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509" name="Google Shape;509;p27"/>
          <p:cNvCxnSpPr>
            <a:stCxn id="418" idx="0"/>
            <a:endCxn id="506" idx="0"/>
          </p:cNvCxnSpPr>
          <p:nvPr/>
        </p:nvCxnSpPr>
        <p:spPr>
          <a:xfrm>
            <a:off x="5746449" y="2493035"/>
            <a:ext cx="786000" cy="1945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0" name="Google Shape;510;p27"/>
          <p:cNvSpPr txBox="1"/>
          <p:nvPr/>
        </p:nvSpPr>
        <p:spPr>
          <a:xfrm rot="5399143">
            <a:off x="1093345" y="1844725"/>
            <a:ext cx="1203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900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Прилож-ие</a:t>
            </a:r>
            <a:endParaRPr b="1" sz="9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11" name="Google Shape;511;p27"/>
          <p:cNvCxnSpPr>
            <a:stCxn id="475" idx="0"/>
            <a:endCxn id="394" idx="0"/>
          </p:cNvCxnSpPr>
          <p:nvPr/>
        </p:nvCxnSpPr>
        <p:spPr>
          <a:xfrm flipH="1" rot="10800000">
            <a:off x="1856988" y="2466870"/>
            <a:ext cx="1293300" cy="2136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12" name="Google Shape;512;p27"/>
          <p:cNvCxnSpPr>
            <a:stCxn id="510" idx="0"/>
            <a:endCxn id="394" idx="0"/>
          </p:cNvCxnSpPr>
          <p:nvPr/>
        </p:nvCxnSpPr>
        <p:spPr>
          <a:xfrm>
            <a:off x="1856845" y="2006275"/>
            <a:ext cx="1293300" cy="460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7" name="Google Shape;517;p28"/>
          <p:cNvGrpSpPr/>
          <p:nvPr/>
        </p:nvGrpSpPr>
        <p:grpSpPr>
          <a:xfrm>
            <a:off x="23703" y="152349"/>
            <a:ext cx="2069864" cy="1911898"/>
            <a:chOff x="3859841" y="1462006"/>
            <a:chExt cx="3450923" cy="2775694"/>
          </a:xfrm>
        </p:grpSpPr>
        <p:grpSp>
          <p:nvGrpSpPr>
            <p:cNvPr id="518" name="Google Shape;518;p28"/>
            <p:cNvGrpSpPr/>
            <p:nvPr/>
          </p:nvGrpSpPr>
          <p:grpSpPr>
            <a:xfrm>
              <a:off x="3859841" y="1462006"/>
              <a:ext cx="3246659" cy="2775694"/>
              <a:chOff x="3859841" y="1462006"/>
              <a:chExt cx="3246659" cy="2775694"/>
            </a:xfrm>
          </p:grpSpPr>
          <p:grpSp>
            <p:nvGrpSpPr>
              <p:cNvPr id="519" name="Google Shape;519;p28"/>
              <p:cNvGrpSpPr/>
              <p:nvPr/>
            </p:nvGrpSpPr>
            <p:grpSpPr>
              <a:xfrm>
                <a:off x="3859841" y="1462006"/>
                <a:ext cx="3246659" cy="2775694"/>
                <a:chOff x="3859841" y="1462006"/>
                <a:chExt cx="3246659" cy="2775694"/>
              </a:xfrm>
            </p:grpSpPr>
            <p:grpSp>
              <p:nvGrpSpPr>
                <p:cNvPr id="520" name="Google Shape;520;p28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521" name="Google Shape;521;p28"/>
                  <p:cNvSpPr txBox="1"/>
                  <p:nvPr/>
                </p:nvSpPr>
                <p:spPr>
                  <a:xfrm rot="5400000">
                    <a:off x="1536575" y="3270500"/>
                    <a:ext cx="2655900" cy="564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9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522" name="Google Shape;522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523" name="Google Shape;523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524" name="Google Shape;524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525" name="Google Shape;525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526" name="Google Shape;526;p28"/>
                      <p:cNvCxnSpPr>
                        <a:stCxn id="525" idx="3"/>
                        <a:endCxn id="524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527" name="Google Shape;527;p28"/>
                      <p:cNvCxnSpPr>
                        <a:stCxn id="525" idx="1"/>
                        <a:endCxn id="524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528" name="Google Shape;528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29" name="Google Shape;529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30" name="Google Shape;530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531" name="Google Shape;531;p28"/>
                <p:cNvSpPr txBox="1"/>
                <p:nvPr/>
              </p:nvSpPr>
              <p:spPr>
                <a:xfrm>
                  <a:off x="4731944" y="1462006"/>
                  <a:ext cx="2122800" cy="55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300">
                      <a:latin typeface="Montserrat"/>
                      <a:ea typeface="Montserrat"/>
                      <a:cs typeface="Montserrat"/>
                      <a:sym typeface="Montserrat"/>
                    </a:rPr>
                    <a:t>Меню</a:t>
                  </a:r>
                  <a:endParaRPr sz="13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532" name="Google Shape;532;p28"/>
                <p:cNvSpPr txBox="1"/>
                <p:nvPr/>
              </p:nvSpPr>
              <p:spPr>
                <a:xfrm>
                  <a:off x="3859841" y="1577033"/>
                  <a:ext cx="787200" cy="55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1.1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533" name="Google Shape;533;p28"/>
              <p:cNvSpPr txBox="1"/>
              <p:nvPr/>
            </p:nvSpPr>
            <p:spPr>
              <a:xfrm rot="-5400000">
                <a:off x="3542055" y="2547106"/>
                <a:ext cx="1468500" cy="66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534" name="Google Shape;534;p28"/>
            <p:cNvSpPr txBox="1"/>
            <p:nvPr/>
          </p:nvSpPr>
          <p:spPr>
            <a:xfrm>
              <a:off x="3889864" y="3691866"/>
              <a:ext cx="34209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Montserrat"/>
                  <a:ea typeface="Montserrat"/>
                  <a:cs typeface="Montserrat"/>
                  <a:sym typeface="Montserrat"/>
                </a:rPr>
                <a:t>Готовое меню</a:t>
              </a:r>
              <a:endParaRPr sz="9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35" name="Google Shape;535;p28"/>
            <p:cNvSpPr txBox="1"/>
            <p:nvPr/>
          </p:nvSpPr>
          <p:spPr>
            <a:xfrm>
              <a:off x="4185238" y="2014018"/>
              <a:ext cx="2337600" cy="16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292100" lvl="0" marL="457200" rtl="0" algn="l">
                <a:spcBef>
                  <a:spcPts val="0"/>
                </a:spcBef>
                <a:spcAft>
                  <a:spcPts val="0"/>
                </a:spcAft>
                <a:buSzPts val="1000"/>
                <a:buFont typeface="Montserrat"/>
                <a:buAutoNum type="arabicPeriod"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Основное меню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92100" lvl="0" marL="457200" rtl="0" algn="l">
                <a:spcBef>
                  <a:spcPts val="0"/>
                </a:spcBef>
                <a:spcAft>
                  <a:spcPts val="0"/>
                </a:spcAft>
                <a:buSzPts val="1000"/>
                <a:buFont typeface="Montserrat"/>
                <a:buAutoNum type="arabicPeriod"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Меню напитков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92100" lvl="0" marL="457200" rtl="0" algn="l">
                <a:spcBef>
                  <a:spcPts val="0"/>
                </a:spcBef>
                <a:spcAft>
                  <a:spcPts val="0"/>
                </a:spcAft>
                <a:buSzPts val="1000"/>
                <a:buFont typeface="Montserrat"/>
                <a:buAutoNum type="arabicPeriod"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меню десертов 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536" name="Google Shape;536;p28"/>
          <p:cNvGrpSpPr/>
          <p:nvPr/>
        </p:nvGrpSpPr>
        <p:grpSpPr>
          <a:xfrm>
            <a:off x="2192650" y="152368"/>
            <a:ext cx="2447763" cy="1973512"/>
            <a:chOff x="3925460" y="1508811"/>
            <a:chExt cx="3680846" cy="2792970"/>
          </a:xfrm>
        </p:grpSpPr>
        <p:grpSp>
          <p:nvGrpSpPr>
            <p:cNvPr id="537" name="Google Shape;537;p28"/>
            <p:cNvGrpSpPr/>
            <p:nvPr/>
          </p:nvGrpSpPr>
          <p:grpSpPr>
            <a:xfrm>
              <a:off x="3942700" y="1508811"/>
              <a:ext cx="3663607" cy="2728889"/>
              <a:chOff x="3942700" y="1508811"/>
              <a:chExt cx="3663607" cy="2728889"/>
            </a:xfrm>
          </p:grpSpPr>
          <p:grpSp>
            <p:nvGrpSpPr>
              <p:cNvPr id="538" name="Google Shape;538;p28"/>
              <p:cNvGrpSpPr/>
              <p:nvPr/>
            </p:nvGrpSpPr>
            <p:grpSpPr>
              <a:xfrm>
                <a:off x="3942700" y="1508811"/>
                <a:ext cx="3663607" cy="2728889"/>
                <a:chOff x="3942700" y="1508811"/>
                <a:chExt cx="3663607" cy="2728889"/>
              </a:xfrm>
            </p:grpSpPr>
            <p:grpSp>
              <p:nvGrpSpPr>
                <p:cNvPr id="539" name="Google Shape;539;p28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540" name="Google Shape;540;p28"/>
                  <p:cNvSpPr txBox="1"/>
                  <p:nvPr/>
                </p:nvSpPr>
                <p:spPr>
                  <a:xfrm rot="5400000">
                    <a:off x="1552775" y="3286700"/>
                    <a:ext cx="2655900" cy="5322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1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541" name="Google Shape;541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542" name="Google Shape;542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543" name="Google Shape;543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544" name="Google Shape;544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545" name="Google Shape;545;p28"/>
                      <p:cNvCxnSpPr>
                        <a:stCxn id="544" idx="3"/>
                        <a:endCxn id="543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546" name="Google Shape;546;p28"/>
                      <p:cNvCxnSpPr>
                        <a:stCxn id="544" idx="1"/>
                        <a:endCxn id="543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547" name="Google Shape;547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48" name="Google Shape;548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49" name="Google Shape;549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550" name="Google Shape;550;p28"/>
                <p:cNvSpPr txBox="1"/>
                <p:nvPr/>
              </p:nvSpPr>
              <p:spPr>
                <a:xfrm>
                  <a:off x="3942707" y="1508811"/>
                  <a:ext cx="3663600" cy="50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 Выбор Поставщиков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551" name="Google Shape;551;p28"/>
                <p:cNvSpPr txBox="1"/>
                <p:nvPr/>
              </p:nvSpPr>
              <p:spPr>
                <a:xfrm>
                  <a:off x="3986848" y="1610823"/>
                  <a:ext cx="742500" cy="50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1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1.2</a:t>
                  </a:r>
                  <a:endParaRPr b="1" sz="11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552" name="Google Shape;552;p28"/>
              <p:cNvSpPr txBox="1"/>
              <p:nvPr/>
            </p:nvSpPr>
            <p:spPr>
              <a:xfrm rot="-5400000">
                <a:off x="3509355" y="2579806"/>
                <a:ext cx="1468500" cy="60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553" name="Google Shape;553;p28"/>
            <p:cNvSpPr txBox="1"/>
            <p:nvPr/>
          </p:nvSpPr>
          <p:spPr>
            <a:xfrm>
              <a:off x="3925460" y="3691881"/>
              <a:ext cx="3085800" cy="60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Montserrat"/>
                  <a:ea typeface="Montserrat"/>
                  <a:cs typeface="Montserrat"/>
                  <a:sym typeface="Montserrat"/>
                </a:rPr>
                <a:t>Договор о сотрудничестве  с поставщиком</a:t>
              </a:r>
              <a:endParaRPr sz="8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54" name="Google Shape;554;p28"/>
            <p:cNvSpPr txBox="1"/>
            <p:nvPr/>
          </p:nvSpPr>
          <p:spPr>
            <a:xfrm>
              <a:off x="4421567" y="1953516"/>
              <a:ext cx="2134500" cy="165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Montserrat"/>
                  <a:ea typeface="Montserrat"/>
                  <a:cs typeface="Montserrat"/>
                  <a:sym typeface="Montserrat"/>
                </a:rPr>
                <a:t>1. Анализ поставщика, сопоставление качества и цены поставляемой продукции</a:t>
              </a:r>
              <a:endParaRPr sz="8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800">
                  <a:latin typeface="Montserrat"/>
                  <a:ea typeface="Montserrat"/>
                  <a:cs typeface="Montserrat"/>
                  <a:sym typeface="Montserrat"/>
                </a:rPr>
                <a:t>2.Выбор наиболее подходящих поставщиков</a:t>
              </a:r>
              <a:r>
                <a:rPr lang="ru" sz="700"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endParaRPr sz="7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555" name="Google Shape;555;p28"/>
          <p:cNvCxnSpPr>
            <a:stCxn id="521" idx="0"/>
            <a:endCxn id="552" idx="0"/>
          </p:cNvCxnSpPr>
          <p:nvPr/>
        </p:nvCxnSpPr>
        <p:spPr>
          <a:xfrm flipH="1" rot="10800000">
            <a:off x="1971049" y="1121655"/>
            <a:ext cx="233100" cy="2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6" name="Google Shape;556;p28"/>
          <p:cNvCxnSpPr>
            <a:stCxn id="521" idx="0"/>
            <a:endCxn id="552" idx="0"/>
          </p:cNvCxnSpPr>
          <p:nvPr/>
        </p:nvCxnSpPr>
        <p:spPr>
          <a:xfrm flipH="1" rot="10800000">
            <a:off x="1971049" y="1121655"/>
            <a:ext cx="233100" cy="27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57" name="Google Shape;557;p28"/>
          <p:cNvGrpSpPr/>
          <p:nvPr/>
        </p:nvGrpSpPr>
        <p:grpSpPr>
          <a:xfrm>
            <a:off x="6246746" y="174493"/>
            <a:ext cx="2705957" cy="1991905"/>
            <a:chOff x="3942700" y="1486070"/>
            <a:chExt cx="3663629" cy="2751630"/>
          </a:xfrm>
        </p:grpSpPr>
        <p:grpSp>
          <p:nvGrpSpPr>
            <p:cNvPr id="558" name="Google Shape;558;p28"/>
            <p:cNvGrpSpPr/>
            <p:nvPr/>
          </p:nvGrpSpPr>
          <p:grpSpPr>
            <a:xfrm>
              <a:off x="3942700" y="1486070"/>
              <a:ext cx="3663629" cy="2751630"/>
              <a:chOff x="3942700" y="1486070"/>
              <a:chExt cx="3663629" cy="2751630"/>
            </a:xfrm>
          </p:grpSpPr>
          <p:grpSp>
            <p:nvGrpSpPr>
              <p:cNvPr id="559" name="Google Shape;559;p28"/>
              <p:cNvGrpSpPr/>
              <p:nvPr/>
            </p:nvGrpSpPr>
            <p:grpSpPr>
              <a:xfrm>
                <a:off x="3942700" y="1486070"/>
                <a:ext cx="3663629" cy="2751630"/>
                <a:chOff x="3942700" y="1486070"/>
                <a:chExt cx="3663629" cy="2751630"/>
              </a:xfrm>
            </p:grpSpPr>
            <p:grpSp>
              <p:nvGrpSpPr>
                <p:cNvPr id="560" name="Google Shape;560;p28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561" name="Google Shape;561;p28"/>
                  <p:cNvSpPr txBox="1"/>
                  <p:nvPr/>
                </p:nvSpPr>
                <p:spPr>
                  <a:xfrm rot="5400000">
                    <a:off x="1579175" y="3313100"/>
                    <a:ext cx="2655900" cy="4794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1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562" name="Google Shape;562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563" name="Google Shape;563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564" name="Google Shape;564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565" name="Google Shape;565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566" name="Google Shape;566;p28"/>
                      <p:cNvCxnSpPr/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567" name="Google Shape;567;p28"/>
                      <p:cNvCxnSpPr>
                        <a:stCxn id="565" idx="1"/>
                        <a:endCxn id="564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568" name="Google Shape;568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69" name="Google Shape;569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70" name="Google Shape;570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571" name="Google Shape;571;p28"/>
                <p:cNvSpPr txBox="1"/>
                <p:nvPr/>
              </p:nvSpPr>
              <p:spPr>
                <a:xfrm>
                  <a:off x="3942729" y="1486070"/>
                  <a:ext cx="3663600" cy="5103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200">
                      <a:latin typeface="Montserrat"/>
                      <a:ea typeface="Montserrat"/>
                      <a:cs typeface="Montserrat"/>
                      <a:sym typeface="Montserrat"/>
                    </a:rPr>
                    <a:t> Закупка продукции</a:t>
                  </a:r>
                  <a:endParaRPr sz="12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572" name="Google Shape;572;p28"/>
                <p:cNvSpPr txBox="1"/>
                <p:nvPr/>
              </p:nvSpPr>
              <p:spPr>
                <a:xfrm>
                  <a:off x="3986859" y="1610831"/>
                  <a:ext cx="537900" cy="489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1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1.3</a:t>
                  </a:r>
                  <a:endParaRPr b="1" sz="11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573" name="Google Shape;573;p28"/>
              <p:cNvSpPr txBox="1"/>
              <p:nvPr/>
            </p:nvSpPr>
            <p:spPr>
              <a:xfrm rot="-5400000">
                <a:off x="3479355" y="2609806"/>
                <a:ext cx="1468500" cy="5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574" name="Google Shape;574;p28"/>
            <p:cNvSpPr txBox="1"/>
            <p:nvPr/>
          </p:nvSpPr>
          <p:spPr>
            <a:xfrm>
              <a:off x="4121482" y="3691861"/>
              <a:ext cx="2932200" cy="51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Запас полуфабрикатов 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75" name="Google Shape;575;p28"/>
            <p:cNvSpPr txBox="1"/>
            <p:nvPr/>
          </p:nvSpPr>
          <p:spPr>
            <a:xfrm>
              <a:off x="4421548" y="2061367"/>
              <a:ext cx="2457900" cy="165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  <a:r>
                <a:rPr lang="ru" sz="1800"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Отправка заявки поставщику 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200">
                  <a:latin typeface="Montserrat"/>
                  <a:ea typeface="Montserrat"/>
                  <a:cs typeface="Montserrat"/>
                  <a:sym typeface="Montserrat"/>
                </a:rPr>
                <a:t>2.Проверка поступившей продукции</a:t>
              </a:r>
              <a:endParaRPr sz="12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576" name="Google Shape;576;p28"/>
          <p:cNvCxnSpPr>
            <a:stCxn id="540" idx="0"/>
            <a:endCxn id="573" idx="0"/>
          </p:cNvCxnSpPr>
          <p:nvPr/>
        </p:nvCxnSpPr>
        <p:spPr>
          <a:xfrm>
            <a:off x="4308041" y="1142271"/>
            <a:ext cx="1938600" cy="41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577" name="Google Shape;577;p28"/>
          <p:cNvGrpSpPr/>
          <p:nvPr/>
        </p:nvGrpSpPr>
        <p:grpSpPr>
          <a:xfrm>
            <a:off x="122329" y="2383075"/>
            <a:ext cx="2352120" cy="1928205"/>
            <a:chOff x="3942700" y="1579925"/>
            <a:chExt cx="3378027" cy="2657761"/>
          </a:xfrm>
        </p:grpSpPr>
        <p:grpSp>
          <p:nvGrpSpPr>
            <p:cNvPr id="578" name="Google Shape;578;p28"/>
            <p:cNvGrpSpPr/>
            <p:nvPr/>
          </p:nvGrpSpPr>
          <p:grpSpPr>
            <a:xfrm>
              <a:off x="3942700" y="1579925"/>
              <a:ext cx="3378027" cy="2657761"/>
              <a:chOff x="3942700" y="1579925"/>
              <a:chExt cx="3378027" cy="2657761"/>
            </a:xfrm>
          </p:grpSpPr>
          <p:grpSp>
            <p:nvGrpSpPr>
              <p:cNvPr id="579" name="Google Shape;579;p28"/>
              <p:cNvGrpSpPr/>
              <p:nvPr/>
            </p:nvGrpSpPr>
            <p:grpSpPr>
              <a:xfrm>
                <a:off x="3942700" y="1579925"/>
                <a:ext cx="3378027" cy="2657761"/>
                <a:chOff x="3942700" y="1579925"/>
                <a:chExt cx="3378027" cy="2657761"/>
              </a:xfrm>
            </p:grpSpPr>
            <p:grpSp>
              <p:nvGrpSpPr>
                <p:cNvPr id="580" name="Google Shape;580;p28"/>
                <p:cNvGrpSpPr/>
                <p:nvPr/>
              </p:nvGrpSpPr>
              <p:grpSpPr>
                <a:xfrm>
                  <a:off x="3942700" y="1579925"/>
                  <a:ext cx="3378027" cy="2657761"/>
                  <a:chOff x="-16975" y="2222975"/>
                  <a:chExt cx="3378027" cy="2657761"/>
                </a:xfrm>
              </p:grpSpPr>
              <p:sp>
                <p:nvSpPr>
                  <p:cNvPr id="581" name="Google Shape;581;p28"/>
                  <p:cNvSpPr txBox="1"/>
                  <p:nvPr/>
                </p:nvSpPr>
                <p:spPr>
                  <a:xfrm rot="5400000">
                    <a:off x="1635152" y="3154836"/>
                    <a:ext cx="2655900" cy="795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1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Касса</a:t>
                    </a:r>
                    <a:endParaRPr b="1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 доставка</a:t>
                    </a:r>
                    <a:endParaRPr b="1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582" name="Google Shape;582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583" name="Google Shape;583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584" name="Google Shape;584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585" name="Google Shape;585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586" name="Google Shape;586;p28"/>
                      <p:cNvCxnSpPr>
                        <a:stCxn id="585" idx="3"/>
                        <a:endCxn id="584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587" name="Google Shape;587;p28"/>
                      <p:cNvCxnSpPr>
                        <a:stCxn id="585" idx="1"/>
                        <a:endCxn id="584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588" name="Google Shape;588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89" name="Google Shape;589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590" name="Google Shape;590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591" name="Google Shape;591;p28"/>
                <p:cNvSpPr txBox="1"/>
                <p:nvPr/>
              </p:nvSpPr>
              <p:spPr>
                <a:xfrm>
                  <a:off x="3986893" y="1633853"/>
                  <a:ext cx="3163800" cy="487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 Реализация 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592" name="Google Shape;592;p28"/>
                <p:cNvSpPr txBox="1"/>
                <p:nvPr/>
              </p:nvSpPr>
              <p:spPr>
                <a:xfrm>
                  <a:off x="3986876" y="1610810"/>
                  <a:ext cx="869700" cy="466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0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1.4</a:t>
                  </a:r>
                  <a:endParaRPr b="1" sz="10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593" name="Google Shape;593;p28"/>
              <p:cNvSpPr txBox="1"/>
              <p:nvPr/>
            </p:nvSpPr>
            <p:spPr>
              <a:xfrm rot="-5400000">
                <a:off x="3495855" y="2593306"/>
                <a:ext cx="1468500" cy="574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594" name="Google Shape;594;p28"/>
            <p:cNvSpPr txBox="1"/>
            <p:nvPr/>
          </p:nvSpPr>
          <p:spPr>
            <a:xfrm>
              <a:off x="4121482" y="3691861"/>
              <a:ext cx="2932200" cy="46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Заказ на кухню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95" name="Google Shape;595;p28"/>
            <p:cNvSpPr txBox="1"/>
            <p:nvPr/>
          </p:nvSpPr>
          <p:spPr>
            <a:xfrm>
              <a:off x="4431028" y="2417941"/>
              <a:ext cx="2134500" cy="89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1.Принять заказ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2.Передать список заказов на кухню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596" name="Google Shape;596;p28"/>
          <p:cNvGrpSpPr/>
          <p:nvPr/>
        </p:nvGrpSpPr>
        <p:grpSpPr>
          <a:xfrm>
            <a:off x="2596325" y="2399302"/>
            <a:ext cx="2052003" cy="1912003"/>
            <a:chOff x="3942685" y="1579925"/>
            <a:chExt cx="3285833" cy="2657775"/>
          </a:xfrm>
        </p:grpSpPr>
        <p:grpSp>
          <p:nvGrpSpPr>
            <p:cNvPr id="597" name="Google Shape;597;p28"/>
            <p:cNvGrpSpPr/>
            <p:nvPr/>
          </p:nvGrpSpPr>
          <p:grpSpPr>
            <a:xfrm>
              <a:off x="3942685" y="1579925"/>
              <a:ext cx="3285833" cy="2657775"/>
              <a:chOff x="3942685" y="1579925"/>
              <a:chExt cx="3285833" cy="2657775"/>
            </a:xfrm>
          </p:grpSpPr>
          <p:grpSp>
            <p:nvGrpSpPr>
              <p:cNvPr id="598" name="Google Shape;598;p28"/>
              <p:cNvGrpSpPr/>
              <p:nvPr/>
            </p:nvGrpSpPr>
            <p:grpSpPr>
              <a:xfrm>
                <a:off x="3942685" y="1579925"/>
                <a:ext cx="3285833" cy="2657775"/>
                <a:chOff x="3942685" y="1579925"/>
                <a:chExt cx="3285833" cy="2657775"/>
              </a:xfrm>
            </p:grpSpPr>
            <p:grpSp>
              <p:nvGrpSpPr>
                <p:cNvPr id="599" name="Google Shape;599;p28"/>
                <p:cNvGrpSpPr/>
                <p:nvPr/>
              </p:nvGrpSpPr>
              <p:grpSpPr>
                <a:xfrm>
                  <a:off x="3942700" y="1579925"/>
                  <a:ext cx="3285818" cy="2657775"/>
                  <a:chOff x="-16975" y="2222975"/>
                  <a:chExt cx="3285818" cy="2657775"/>
                </a:xfrm>
              </p:grpSpPr>
              <p:sp>
                <p:nvSpPr>
                  <p:cNvPr id="600" name="Google Shape;600;p28"/>
                  <p:cNvSpPr txBox="1"/>
                  <p:nvPr/>
                </p:nvSpPr>
                <p:spPr>
                  <a:xfrm rot="5400000">
                    <a:off x="1595893" y="3207800"/>
                    <a:ext cx="2655900" cy="6900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Работник </a:t>
                    </a:r>
                    <a:endParaRPr b="1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кухни, сборщик</a:t>
                    </a:r>
                    <a:endParaRPr b="1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601" name="Google Shape;601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602" name="Google Shape;602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603" name="Google Shape;603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04" name="Google Shape;604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605" name="Google Shape;605;p28"/>
                      <p:cNvCxnSpPr>
                        <a:stCxn id="604" idx="3"/>
                        <a:endCxn id="603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606" name="Google Shape;606;p28"/>
                      <p:cNvCxnSpPr>
                        <a:stCxn id="604" idx="1"/>
                        <a:endCxn id="603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607" name="Google Shape;607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08" name="Google Shape;608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09" name="Google Shape;609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610" name="Google Shape;610;p28"/>
                <p:cNvSpPr txBox="1"/>
                <p:nvPr/>
              </p:nvSpPr>
              <p:spPr>
                <a:xfrm>
                  <a:off x="3942685" y="1610816"/>
                  <a:ext cx="3111000" cy="492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 Производство 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611" name="Google Shape;611;p28"/>
                <p:cNvSpPr txBox="1"/>
                <p:nvPr/>
              </p:nvSpPr>
              <p:spPr>
                <a:xfrm>
                  <a:off x="3986876" y="1610810"/>
                  <a:ext cx="869700" cy="427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1.4</a:t>
                  </a:r>
                  <a:endParaRPr b="1" sz="8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612" name="Google Shape;612;p28"/>
              <p:cNvSpPr txBox="1"/>
              <p:nvPr/>
            </p:nvSpPr>
            <p:spPr>
              <a:xfrm rot="-5400000">
                <a:off x="3528855" y="2560306"/>
                <a:ext cx="1468500" cy="64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613" name="Google Shape;613;p28"/>
            <p:cNvSpPr txBox="1"/>
            <p:nvPr/>
          </p:nvSpPr>
          <p:spPr>
            <a:xfrm>
              <a:off x="4121482" y="3691861"/>
              <a:ext cx="2932200" cy="47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Готовый заказ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14" name="Google Shape;614;p28"/>
            <p:cNvSpPr txBox="1"/>
            <p:nvPr/>
          </p:nvSpPr>
          <p:spPr>
            <a:xfrm>
              <a:off x="4421567" y="2462144"/>
              <a:ext cx="2134500" cy="8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1.Приготовление блюд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2.Сборка заказа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15" name="Google Shape;615;p28"/>
          <p:cNvGrpSpPr/>
          <p:nvPr/>
        </p:nvGrpSpPr>
        <p:grpSpPr>
          <a:xfrm>
            <a:off x="4792409" y="2345381"/>
            <a:ext cx="1975807" cy="1965975"/>
            <a:chOff x="3942677" y="1504901"/>
            <a:chExt cx="3163823" cy="2732799"/>
          </a:xfrm>
        </p:grpSpPr>
        <p:grpSp>
          <p:nvGrpSpPr>
            <p:cNvPr id="616" name="Google Shape;616;p28"/>
            <p:cNvGrpSpPr/>
            <p:nvPr/>
          </p:nvGrpSpPr>
          <p:grpSpPr>
            <a:xfrm>
              <a:off x="3942677" y="1504901"/>
              <a:ext cx="3163823" cy="2732799"/>
              <a:chOff x="3942677" y="1504901"/>
              <a:chExt cx="3163823" cy="2732799"/>
            </a:xfrm>
          </p:grpSpPr>
          <p:grpSp>
            <p:nvGrpSpPr>
              <p:cNvPr id="617" name="Google Shape;617;p28"/>
              <p:cNvGrpSpPr/>
              <p:nvPr/>
            </p:nvGrpSpPr>
            <p:grpSpPr>
              <a:xfrm>
                <a:off x="3942677" y="1504901"/>
                <a:ext cx="3163823" cy="2732799"/>
                <a:chOff x="3942677" y="1504901"/>
                <a:chExt cx="3163823" cy="2732799"/>
              </a:xfrm>
            </p:grpSpPr>
            <p:grpSp>
              <p:nvGrpSpPr>
                <p:cNvPr id="618" name="Google Shape;618;p28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619" name="Google Shape;619;p28"/>
                  <p:cNvSpPr txBox="1"/>
                  <p:nvPr/>
                </p:nvSpPr>
                <p:spPr>
                  <a:xfrm rot="5400000">
                    <a:off x="1572425" y="3306350"/>
                    <a:ext cx="2655900" cy="492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Кассир</a:t>
                    </a:r>
                    <a:r>
                      <a:rPr b="1" lang="ru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, доставщик</a:t>
                    </a:r>
                    <a:endParaRPr b="1" sz="7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620" name="Google Shape;620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621" name="Google Shape;621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622" name="Google Shape;622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23" name="Google Shape;623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624" name="Google Shape;624;p28"/>
                      <p:cNvCxnSpPr>
                        <a:stCxn id="623" idx="3"/>
                        <a:endCxn id="622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625" name="Google Shape;625;p28"/>
                      <p:cNvCxnSpPr>
                        <a:stCxn id="623" idx="1"/>
                        <a:endCxn id="622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626" name="Google Shape;626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27" name="Google Shape;627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28" name="Google Shape;628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629" name="Google Shape;629;p28"/>
                <p:cNvSpPr txBox="1"/>
                <p:nvPr/>
              </p:nvSpPr>
              <p:spPr>
                <a:xfrm>
                  <a:off x="3942677" y="1504901"/>
                  <a:ext cx="2932200" cy="492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 Реализация 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630" name="Google Shape;630;p28"/>
                <p:cNvSpPr txBox="1"/>
                <p:nvPr/>
              </p:nvSpPr>
              <p:spPr>
                <a:xfrm>
                  <a:off x="3986876" y="1610810"/>
                  <a:ext cx="869700" cy="427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1.5</a:t>
                  </a:r>
                  <a:endParaRPr b="1" sz="8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631" name="Google Shape;631;p28"/>
              <p:cNvSpPr txBox="1"/>
              <p:nvPr/>
            </p:nvSpPr>
            <p:spPr>
              <a:xfrm rot="-5400000">
                <a:off x="3528855" y="2560306"/>
                <a:ext cx="1468500" cy="64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632" name="Google Shape;632;p28"/>
            <p:cNvSpPr txBox="1"/>
            <p:nvPr/>
          </p:nvSpPr>
          <p:spPr>
            <a:xfrm>
              <a:off x="4121482" y="3691861"/>
              <a:ext cx="2932200" cy="47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Обслуженный клиент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33" name="Google Shape;633;p28"/>
            <p:cNvSpPr txBox="1"/>
            <p:nvPr/>
          </p:nvSpPr>
          <p:spPr>
            <a:xfrm>
              <a:off x="4421567" y="2411647"/>
              <a:ext cx="2134500" cy="8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Передача готового заказа клиенту 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634" name="Google Shape;634;p28"/>
          <p:cNvCxnSpPr>
            <a:stCxn id="561" idx="0"/>
            <a:endCxn id="593" idx="0"/>
          </p:cNvCxnSpPr>
          <p:nvPr/>
        </p:nvCxnSpPr>
        <p:spPr>
          <a:xfrm flipH="1">
            <a:off x="122329" y="1205095"/>
            <a:ext cx="8461200" cy="2121600"/>
          </a:xfrm>
          <a:prstGeom prst="bentConnector5">
            <a:avLst>
              <a:gd fmla="val -2814" name="adj1"/>
              <a:gd fmla="val 49504" name="adj2"/>
              <a:gd fmla="val 101205" name="adj3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35" name="Google Shape;635;p28"/>
          <p:cNvCxnSpPr>
            <a:endCxn id="612" idx="0"/>
          </p:cNvCxnSpPr>
          <p:nvPr/>
        </p:nvCxnSpPr>
        <p:spPr>
          <a:xfrm>
            <a:off x="2265738" y="3331783"/>
            <a:ext cx="330600" cy="33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36" name="Google Shape;636;p28"/>
          <p:cNvCxnSpPr/>
          <p:nvPr/>
        </p:nvCxnSpPr>
        <p:spPr>
          <a:xfrm>
            <a:off x="4505327" y="3335134"/>
            <a:ext cx="36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637" name="Google Shape;637;p28"/>
          <p:cNvGrpSpPr/>
          <p:nvPr/>
        </p:nvGrpSpPr>
        <p:grpSpPr>
          <a:xfrm>
            <a:off x="6988400" y="2407052"/>
            <a:ext cx="1975809" cy="1912003"/>
            <a:chOff x="3942675" y="1579925"/>
            <a:chExt cx="3163825" cy="2657775"/>
          </a:xfrm>
        </p:grpSpPr>
        <p:grpSp>
          <p:nvGrpSpPr>
            <p:cNvPr id="638" name="Google Shape;638;p28"/>
            <p:cNvGrpSpPr/>
            <p:nvPr/>
          </p:nvGrpSpPr>
          <p:grpSpPr>
            <a:xfrm>
              <a:off x="3942675" y="1579925"/>
              <a:ext cx="3163825" cy="2657775"/>
              <a:chOff x="3942675" y="1579925"/>
              <a:chExt cx="3163825" cy="2657775"/>
            </a:xfrm>
          </p:grpSpPr>
          <p:grpSp>
            <p:nvGrpSpPr>
              <p:cNvPr id="639" name="Google Shape;639;p28"/>
              <p:cNvGrpSpPr/>
              <p:nvPr/>
            </p:nvGrpSpPr>
            <p:grpSpPr>
              <a:xfrm>
                <a:off x="3942675" y="1579925"/>
                <a:ext cx="3163825" cy="2657775"/>
                <a:chOff x="3942675" y="1579925"/>
                <a:chExt cx="3163825" cy="2657775"/>
              </a:xfrm>
            </p:grpSpPr>
            <p:grpSp>
              <p:nvGrpSpPr>
                <p:cNvPr id="640" name="Google Shape;640;p28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641" name="Google Shape;641;p28"/>
                  <p:cNvSpPr txBox="1"/>
                  <p:nvPr/>
                </p:nvSpPr>
                <p:spPr>
                  <a:xfrm rot="5400000">
                    <a:off x="1572425" y="3306350"/>
                    <a:ext cx="2655900" cy="4929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работник кухни</a:t>
                    </a:r>
                    <a:endParaRPr b="1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642" name="Google Shape;642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643" name="Google Shape;643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644" name="Google Shape;644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45" name="Google Shape;645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646" name="Google Shape;646;p28"/>
                      <p:cNvCxnSpPr>
                        <a:stCxn id="645" idx="3"/>
                        <a:endCxn id="644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647" name="Google Shape;647;p28"/>
                      <p:cNvCxnSpPr>
                        <a:stCxn id="645" idx="1"/>
                        <a:endCxn id="644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648" name="Google Shape;648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49" name="Google Shape;649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50" name="Google Shape;650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651" name="Google Shape;651;p28"/>
                <p:cNvSpPr txBox="1"/>
                <p:nvPr/>
              </p:nvSpPr>
              <p:spPr>
                <a:xfrm>
                  <a:off x="3942675" y="1610815"/>
                  <a:ext cx="2932200" cy="492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800">
                      <a:latin typeface="Montserrat"/>
                      <a:ea typeface="Montserrat"/>
                      <a:cs typeface="Montserrat"/>
                      <a:sym typeface="Montserrat"/>
                    </a:rPr>
                    <a:t> </a:t>
                  </a:r>
                  <a:r>
                    <a:rPr lang="ru" sz="1100">
                      <a:latin typeface="Montserrat"/>
                      <a:ea typeface="Montserrat"/>
                      <a:cs typeface="Montserrat"/>
                      <a:sym typeface="Montserrat"/>
                    </a:rPr>
                    <a:t>Учет</a:t>
                  </a:r>
                  <a:endParaRPr sz="11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652" name="Google Shape;652;p28"/>
                <p:cNvSpPr txBox="1"/>
                <p:nvPr/>
              </p:nvSpPr>
              <p:spPr>
                <a:xfrm>
                  <a:off x="3986876" y="1610810"/>
                  <a:ext cx="869700" cy="4278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8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1.5</a:t>
                  </a:r>
                  <a:endParaRPr b="1" sz="8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653" name="Google Shape;653;p28"/>
              <p:cNvSpPr txBox="1"/>
              <p:nvPr/>
            </p:nvSpPr>
            <p:spPr>
              <a:xfrm rot="-5400000">
                <a:off x="3528855" y="2560306"/>
                <a:ext cx="1468500" cy="640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654" name="Google Shape;654;p28"/>
            <p:cNvSpPr txBox="1"/>
            <p:nvPr/>
          </p:nvSpPr>
          <p:spPr>
            <a:xfrm>
              <a:off x="4121482" y="3691861"/>
              <a:ext cx="2932200" cy="47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Заявка для поставщика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5" name="Google Shape;655;p28"/>
            <p:cNvSpPr txBox="1"/>
            <p:nvPr/>
          </p:nvSpPr>
          <p:spPr>
            <a:xfrm>
              <a:off x="4421567" y="2411862"/>
              <a:ext cx="2134500" cy="8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учет оставшихся на складе продуктов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cxnSp>
        <p:nvCxnSpPr>
          <p:cNvPr id="656" name="Google Shape;656;p28"/>
          <p:cNvCxnSpPr>
            <a:stCxn id="619" idx="0"/>
            <a:endCxn id="653" idx="0"/>
          </p:cNvCxnSpPr>
          <p:nvPr/>
        </p:nvCxnSpPr>
        <p:spPr>
          <a:xfrm flipH="1" rot="10800000">
            <a:off x="6768217" y="3342829"/>
            <a:ext cx="220200" cy="13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657" name="Google Shape;657;p28"/>
          <p:cNvCxnSpPr>
            <a:stCxn id="641" idx="0"/>
            <a:endCxn id="572" idx="1"/>
          </p:cNvCxnSpPr>
          <p:nvPr/>
        </p:nvCxnSpPr>
        <p:spPr>
          <a:xfrm rot="10800000">
            <a:off x="6279509" y="441729"/>
            <a:ext cx="2684700" cy="2922000"/>
          </a:xfrm>
          <a:prstGeom prst="bentConnector5">
            <a:avLst>
              <a:gd fmla="val -4769" name="adj1"/>
              <a:gd fmla="val 112219" name="adj2"/>
              <a:gd fmla="val 108875" name="adj3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8" name="Google Shape;658;p28"/>
          <p:cNvSpPr txBox="1"/>
          <p:nvPr/>
        </p:nvSpPr>
        <p:spPr>
          <a:xfrm>
            <a:off x="4412800" y="4769925"/>
            <a:ext cx="57135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600">
                <a:latin typeface="Montserrat"/>
                <a:ea typeface="Montserrat"/>
                <a:cs typeface="Montserrat"/>
                <a:sym typeface="Montserrat"/>
              </a:rPr>
              <a:t>Принципиальная схема бизнеса</a:t>
            </a:r>
            <a:endParaRPr b="1"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59" name="Google Shape;659;p28"/>
          <p:cNvGrpSpPr/>
          <p:nvPr/>
        </p:nvGrpSpPr>
        <p:grpSpPr>
          <a:xfrm>
            <a:off x="4412803" y="254499"/>
            <a:ext cx="2069864" cy="1911898"/>
            <a:chOff x="3859841" y="1462006"/>
            <a:chExt cx="3450923" cy="2775694"/>
          </a:xfrm>
        </p:grpSpPr>
        <p:grpSp>
          <p:nvGrpSpPr>
            <p:cNvPr id="660" name="Google Shape;660;p28"/>
            <p:cNvGrpSpPr/>
            <p:nvPr/>
          </p:nvGrpSpPr>
          <p:grpSpPr>
            <a:xfrm>
              <a:off x="3859841" y="1462006"/>
              <a:ext cx="3246659" cy="2775694"/>
              <a:chOff x="3859841" y="1462006"/>
              <a:chExt cx="3246659" cy="2775694"/>
            </a:xfrm>
          </p:grpSpPr>
          <p:grpSp>
            <p:nvGrpSpPr>
              <p:cNvPr id="661" name="Google Shape;661;p28"/>
              <p:cNvGrpSpPr/>
              <p:nvPr/>
            </p:nvGrpSpPr>
            <p:grpSpPr>
              <a:xfrm>
                <a:off x="3859841" y="1462006"/>
                <a:ext cx="3246659" cy="2775694"/>
                <a:chOff x="3859841" y="1462006"/>
                <a:chExt cx="3246659" cy="2775694"/>
              </a:xfrm>
            </p:grpSpPr>
            <p:grpSp>
              <p:nvGrpSpPr>
                <p:cNvPr id="662" name="Google Shape;662;p28"/>
                <p:cNvGrpSpPr/>
                <p:nvPr/>
              </p:nvGrpSpPr>
              <p:grpSpPr>
                <a:xfrm>
                  <a:off x="3942700" y="1579925"/>
                  <a:ext cx="3163800" cy="2657775"/>
                  <a:chOff x="-16975" y="2222975"/>
                  <a:chExt cx="3163800" cy="2657775"/>
                </a:xfrm>
              </p:grpSpPr>
              <p:sp>
                <p:nvSpPr>
                  <p:cNvPr id="663" name="Google Shape;663;p28"/>
                  <p:cNvSpPr txBox="1"/>
                  <p:nvPr/>
                </p:nvSpPr>
                <p:spPr>
                  <a:xfrm rot="5400000">
                    <a:off x="1536575" y="3270500"/>
                    <a:ext cx="2655900" cy="56460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91425" lIns="91425" spcFirstLastPara="1" rIns="91425" wrap="square" tIns="91425">
                    <a:spAutoFit/>
                  </a:bodyPr>
                  <a:lstStyle/>
                  <a:p>
                    <a:pPr indent="0" lvl="0" marL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b="1" lang="ru" sz="10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Управляющий</a:t>
                    </a:r>
                    <a:endParaRPr b="1" sz="9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grpSp>
                <p:nvGrpSpPr>
                  <p:cNvPr id="664" name="Google Shape;664;p28"/>
                  <p:cNvGrpSpPr/>
                  <p:nvPr/>
                </p:nvGrpSpPr>
                <p:grpSpPr>
                  <a:xfrm>
                    <a:off x="-16975" y="2222975"/>
                    <a:ext cx="3163800" cy="2589250"/>
                    <a:chOff x="-16975" y="2222975"/>
                    <a:chExt cx="3163800" cy="2589250"/>
                  </a:xfrm>
                </p:grpSpPr>
                <p:grpSp>
                  <p:nvGrpSpPr>
                    <p:cNvPr id="665" name="Google Shape;665;p28"/>
                    <p:cNvGrpSpPr/>
                    <p:nvPr/>
                  </p:nvGrpSpPr>
                  <p:grpSpPr>
                    <a:xfrm>
                      <a:off x="-16975" y="2222975"/>
                      <a:ext cx="3163800" cy="2589250"/>
                      <a:chOff x="-16975" y="2222975"/>
                      <a:chExt cx="3163800" cy="2589250"/>
                    </a:xfrm>
                  </p:grpSpPr>
                  <p:sp>
                    <p:nvSpPr>
                      <p:cNvPr id="666" name="Google Shape;666;p28"/>
                      <p:cNvSpPr/>
                      <p:nvPr/>
                    </p:nvSpPr>
                    <p:spPr>
                      <a:xfrm>
                        <a:off x="-16975" y="4412025"/>
                        <a:ext cx="3163800" cy="4002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sp>
                    <p:nvSpPr>
                      <p:cNvPr id="667" name="Google Shape;667;p28"/>
                      <p:cNvSpPr/>
                      <p:nvPr/>
                    </p:nvSpPr>
                    <p:spPr>
                      <a:xfrm>
                        <a:off x="-16975" y="2222975"/>
                        <a:ext cx="3163800" cy="459300"/>
                      </a:xfrm>
                      <a:prstGeom prst="rect">
                        <a:avLst/>
                      </a:prstGeom>
                      <a:solidFill>
                        <a:schemeClr val="lt1"/>
                      </a:solidFill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91425" lIns="91425" spcFirstLastPara="1" rIns="91425" wrap="square" tIns="91425">
                        <a:noAutofit/>
                      </a:bodyPr>
                      <a:lstStyle/>
                      <a:p>
                        <a:pPr indent="0" lvl="0" marL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/>
                      </a:p>
                    </p:txBody>
                  </p:sp>
                  <p:cxnSp>
                    <p:nvCxnSpPr>
                      <p:cNvPr id="668" name="Google Shape;668;p28"/>
                      <p:cNvCxnSpPr>
                        <a:stCxn id="667" idx="3"/>
                        <a:endCxn id="666" idx="3"/>
                      </p:cNvCxnSpPr>
                      <p:nvPr/>
                    </p:nvCxnSpPr>
                    <p:spPr>
                      <a:xfrm>
                        <a:off x="314682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  <p:cxnSp>
                    <p:nvCxnSpPr>
                      <p:cNvPr id="669" name="Google Shape;669;p28"/>
                      <p:cNvCxnSpPr>
                        <a:stCxn id="667" idx="1"/>
                        <a:endCxn id="666" idx="1"/>
                      </p:cNvCxnSpPr>
                      <p:nvPr/>
                    </p:nvCxnSpPr>
                    <p:spPr>
                      <a:xfrm>
                        <a:off x="-16975" y="2452625"/>
                        <a:ext cx="0" cy="2159400"/>
                      </a:xfrm>
                      <a:prstGeom prst="straightConnector1">
                        <a:avLst/>
                      </a:prstGeom>
                      <a:noFill/>
                      <a:ln cap="flat" cmpd="sng" w="19050">
                        <a:solidFill>
                          <a:schemeClr val="dk1"/>
                        </a:solidFill>
                        <a:prstDash val="solid"/>
                        <a:round/>
                        <a:headEnd len="med" w="med" type="none"/>
                        <a:tailEnd len="med" w="med" type="none"/>
                      </a:ln>
                    </p:spPr>
                  </p:cxnSp>
                </p:grpSp>
                <p:cxnSp>
                  <p:nvCxnSpPr>
                    <p:cNvPr id="670" name="Google Shape;670;p28"/>
                    <p:cNvCxnSpPr/>
                    <p:nvPr/>
                  </p:nvCxnSpPr>
                  <p:spPr>
                    <a:xfrm>
                      <a:off x="428625" y="2704425"/>
                      <a:ext cx="10200" cy="17043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71" name="Google Shape;671;p28"/>
                    <p:cNvCxnSpPr/>
                    <p:nvPr/>
                  </p:nvCxnSpPr>
                  <p:spPr>
                    <a:xfrm>
                      <a:off x="2638425" y="2704425"/>
                      <a:ext cx="0" cy="17247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  <p:cxnSp>
                  <p:nvCxnSpPr>
                    <p:cNvPr id="672" name="Google Shape;672;p28"/>
                    <p:cNvCxnSpPr/>
                    <p:nvPr/>
                  </p:nvCxnSpPr>
                  <p:spPr>
                    <a:xfrm>
                      <a:off x="520475" y="2245175"/>
                      <a:ext cx="0" cy="449100"/>
                    </a:xfrm>
                    <a:prstGeom prst="straightConnector1">
                      <a:avLst/>
                    </a:prstGeom>
                    <a:noFill/>
                    <a:ln cap="flat" cmpd="sng" w="19050">
                      <a:solidFill>
                        <a:schemeClr val="dk1"/>
                      </a:solidFill>
                      <a:prstDash val="solid"/>
                      <a:round/>
                      <a:headEnd len="med" w="med" type="none"/>
                      <a:tailEnd len="med" w="med" type="none"/>
                    </a:ln>
                  </p:spPr>
                </p:cxnSp>
              </p:grpSp>
            </p:grpSp>
            <p:sp>
              <p:nvSpPr>
                <p:cNvPr id="673" name="Google Shape;673;p28"/>
                <p:cNvSpPr txBox="1"/>
                <p:nvPr/>
              </p:nvSpPr>
              <p:spPr>
                <a:xfrm>
                  <a:off x="4731944" y="1462006"/>
                  <a:ext cx="2122800" cy="55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1300">
                      <a:latin typeface="Montserrat"/>
                      <a:ea typeface="Montserrat"/>
                      <a:cs typeface="Montserrat"/>
                      <a:sym typeface="Montserrat"/>
                    </a:rPr>
                    <a:t>Меню</a:t>
                  </a:r>
                  <a:endParaRPr sz="1300"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674" name="Google Shape;674;p28"/>
                <p:cNvSpPr txBox="1"/>
                <p:nvPr/>
              </p:nvSpPr>
              <p:spPr>
                <a:xfrm>
                  <a:off x="3859841" y="1577033"/>
                  <a:ext cx="787200" cy="558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b="1" lang="ru" sz="1300">
                      <a:solidFill>
                        <a:srgbClr val="FF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1.2.</a:t>
                  </a:r>
                  <a:endParaRPr b="1" sz="1300">
                    <a:solidFill>
                      <a:srgbClr val="FF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675" name="Google Shape;675;p28"/>
              <p:cNvSpPr txBox="1"/>
              <p:nvPr/>
            </p:nvSpPr>
            <p:spPr>
              <a:xfrm rot="-5400000">
                <a:off x="3542055" y="2547106"/>
                <a:ext cx="1468500" cy="66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1">
                  <a:solidFill>
                    <a:srgbClr val="FF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676" name="Google Shape;676;p28"/>
            <p:cNvSpPr txBox="1"/>
            <p:nvPr/>
          </p:nvSpPr>
          <p:spPr>
            <a:xfrm>
              <a:off x="3889864" y="3691866"/>
              <a:ext cx="3420900" cy="469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900">
                  <a:latin typeface="Montserrat"/>
                  <a:ea typeface="Montserrat"/>
                  <a:cs typeface="Montserrat"/>
                  <a:sym typeface="Montserrat"/>
                </a:rPr>
                <a:t>Готовое меню</a:t>
              </a:r>
              <a:endParaRPr sz="9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7" name="Google Shape;677;p28"/>
            <p:cNvSpPr txBox="1"/>
            <p:nvPr/>
          </p:nvSpPr>
          <p:spPr>
            <a:xfrm>
              <a:off x="4185238" y="2014018"/>
              <a:ext cx="2337600" cy="160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-292100" lvl="0" marL="457200" rtl="0" algn="l">
                <a:spcBef>
                  <a:spcPts val="0"/>
                </a:spcBef>
                <a:spcAft>
                  <a:spcPts val="0"/>
                </a:spcAft>
                <a:buSzPts val="1000"/>
                <a:buFont typeface="Montserrat"/>
                <a:buAutoNum type="arabicPeriod"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Основное меню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92100" lvl="0" marL="457200" rtl="0" algn="l">
                <a:spcBef>
                  <a:spcPts val="0"/>
                </a:spcBef>
                <a:spcAft>
                  <a:spcPts val="0"/>
                </a:spcAft>
                <a:buSzPts val="1000"/>
                <a:buFont typeface="Montserrat"/>
                <a:buAutoNum type="arabicPeriod"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Меню напитков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  <a:p>
              <a:pPr indent="-292100" lvl="0" marL="457200" rtl="0" algn="l">
                <a:spcBef>
                  <a:spcPts val="0"/>
                </a:spcBef>
                <a:spcAft>
                  <a:spcPts val="0"/>
                </a:spcAft>
                <a:buSzPts val="1000"/>
                <a:buFont typeface="Montserrat"/>
                <a:buAutoNum type="arabicPeriod"/>
              </a:pPr>
              <a:r>
                <a:rPr lang="ru" sz="1000">
                  <a:latin typeface="Montserrat"/>
                  <a:ea typeface="Montserrat"/>
                  <a:cs typeface="Montserrat"/>
                  <a:sym typeface="Montserrat"/>
                </a:rPr>
                <a:t>меню десертов </a:t>
              </a:r>
              <a:endParaRPr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29"/>
          <p:cNvSpPr txBox="1"/>
          <p:nvPr/>
        </p:nvSpPr>
        <p:spPr>
          <a:xfrm>
            <a:off x="139250" y="-4350"/>
            <a:ext cx="5488200" cy="62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Бизнес-модель, продажи, экономика </a:t>
            </a:r>
            <a:endParaRPr b="1" sz="18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3" name="Google Shape;683;p29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597050" y="15900"/>
            <a:ext cx="546950" cy="6775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84" name="Google Shape;684;p29"/>
          <p:cNvGraphicFramePr/>
          <p:nvPr/>
        </p:nvGraphicFramePr>
        <p:xfrm>
          <a:off x="140525" y="1968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2686250"/>
              </a:tblGrid>
              <a:tr h="784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Кому продаем, что продаем</a:t>
                      </a:r>
                      <a:endParaRPr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21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685" name="Google Shape;685;p29"/>
          <p:cNvGrpSpPr/>
          <p:nvPr/>
        </p:nvGrpSpPr>
        <p:grpSpPr>
          <a:xfrm>
            <a:off x="510700" y="2879425"/>
            <a:ext cx="1995617" cy="431100"/>
            <a:chOff x="97075" y="566750"/>
            <a:chExt cx="1995617" cy="431100"/>
          </a:xfrm>
        </p:grpSpPr>
        <p:sp>
          <p:nvSpPr>
            <p:cNvPr id="686" name="Google Shape;686;p29"/>
            <p:cNvSpPr txBox="1"/>
            <p:nvPr/>
          </p:nvSpPr>
          <p:spPr>
            <a:xfrm>
              <a:off x="97075" y="566750"/>
              <a:ext cx="1031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Montserrat"/>
                  <a:ea typeface="Montserrat"/>
                  <a:cs typeface="Montserrat"/>
                  <a:sym typeface="Montserrat"/>
                </a:rPr>
                <a:t>П</a:t>
              </a:r>
              <a:r>
                <a:rPr lang="ru" sz="1600">
                  <a:latin typeface="Montserrat"/>
                  <a:ea typeface="Montserrat"/>
                  <a:cs typeface="Montserrat"/>
                  <a:sym typeface="Montserrat"/>
                </a:rPr>
                <a:t>ицца</a:t>
              </a:r>
              <a:endParaRPr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687" name="Google Shape;687;p29"/>
            <p:cNvCxnSpPr>
              <a:stCxn id="686" idx="3"/>
            </p:cNvCxnSpPr>
            <p:nvPr/>
          </p:nvCxnSpPr>
          <p:spPr>
            <a:xfrm>
              <a:off x="1128475" y="782300"/>
              <a:ext cx="339600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688" name="Google Shape;688;p29"/>
            <p:cNvSpPr txBox="1"/>
            <p:nvPr/>
          </p:nvSpPr>
          <p:spPr>
            <a:xfrm>
              <a:off x="1483392" y="566750"/>
              <a:ext cx="6093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600">
                  <a:latin typeface="Montserrat"/>
                  <a:ea typeface="Montserrat"/>
                  <a:cs typeface="Montserrat"/>
                  <a:sym typeface="Montserrat"/>
                </a:rPr>
                <a:t>ЦА</a:t>
              </a:r>
              <a:endParaRPr sz="16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aphicFrame>
        <p:nvGraphicFramePr>
          <p:cNvPr id="689" name="Google Shape;689;p29"/>
          <p:cNvGraphicFramePr/>
          <p:nvPr/>
        </p:nvGraphicFramePr>
        <p:xfrm>
          <a:off x="3055375" y="1816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2686250"/>
              </a:tblGrid>
              <a:tr h="5066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Продвижение </a:t>
                      </a:r>
                      <a:endParaRPr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25125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AutoNum type="arabicPeriod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Партнерская реклама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AutoNum type="arabicPeriod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Социальные сети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AutoNum type="arabicPeriod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Баннерная реклама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690" name="Google Shape;690;p29"/>
          <p:cNvGraphicFramePr/>
          <p:nvPr/>
        </p:nvGraphicFramePr>
        <p:xfrm>
          <a:off x="6046425" y="181638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2686250"/>
              </a:tblGrid>
              <a:tr h="44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Монетизация</a:t>
                      </a:r>
                      <a:endParaRPr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0800"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Montserrat"/>
                        <a:buAutoNum type="arabicPeriod"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Прямая продажа клиенту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0"/>
          <p:cNvSpPr txBox="1"/>
          <p:nvPr/>
        </p:nvSpPr>
        <p:spPr>
          <a:xfrm>
            <a:off x="612325" y="3985275"/>
            <a:ext cx="2305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FF"/>
                </a:solidFill>
                <a:latin typeface="Manrope"/>
                <a:ea typeface="Manrope"/>
                <a:cs typeface="Manrope"/>
                <a:sym typeface="Manrope"/>
              </a:rPr>
              <a:t>Рассылка по почте,СМС, в соц.сетях, мессенджерах</a:t>
            </a:r>
            <a:endParaRPr b="1">
              <a:solidFill>
                <a:srgbClr val="0000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96" name="Google Shape;696;p30"/>
          <p:cNvSpPr txBox="1"/>
          <p:nvPr/>
        </p:nvSpPr>
        <p:spPr>
          <a:xfrm>
            <a:off x="6033525" y="3985275"/>
            <a:ext cx="3268500" cy="104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0000FF"/>
                </a:solidFill>
                <a:latin typeface="Manrope"/>
                <a:ea typeface="Manrope"/>
                <a:cs typeface="Manrope"/>
                <a:sym typeface="Manrope"/>
              </a:rPr>
              <a:t>Соц.сети(ВК), мессенджеры (телеграм), емейл, СМС(скидки постоянным клиентам, программы лояльности)</a:t>
            </a:r>
            <a:endParaRPr b="1">
              <a:solidFill>
                <a:srgbClr val="0000FF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97" name="Google Shape;697;p30"/>
          <p:cNvSpPr txBox="1"/>
          <p:nvPr/>
        </p:nvSpPr>
        <p:spPr>
          <a:xfrm>
            <a:off x="612325" y="3477363"/>
            <a:ext cx="154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8761D"/>
                </a:solidFill>
                <a:latin typeface="Manrope"/>
                <a:ea typeface="Manrope"/>
                <a:cs typeface="Manrope"/>
                <a:sym typeface="Manrope"/>
              </a:rPr>
              <a:t>Точки продаж</a:t>
            </a:r>
            <a:endParaRPr b="1">
              <a:solidFill>
                <a:srgbClr val="38761D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98" name="Google Shape;698;p30"/>
          <p:cNvSpPr txBox="1"/>
          <p:nvPr/>
        </p:nvSpPr>
        <p:spPr>
          <a:xfrm>
            <a:off x="6600450" y="3369675"/>
            <a:ext cx="2138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38761D"/>
                </a:solidFill>
                <a:latin typeface="Manrope"/>
                <a:ea typeface="Manrope"/>
                <a:cs typeface="Manrope"/>
                <a:sym typeface="Manrope"/>
              </a:rPr>
              <a:t>Веб-сайт, группа ВК, приложение</a:t>
            </a:r>
            <a:endParaRPr b="1">
              <a:solidFill>
                <a:srgbClr val="38761D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99" name="Google Shape;699;p30"/>
          <p:cNvSpPr txBox="1"/>
          <p:nvPr/>
        </p:nvSpPr>
        <p:spPr>
          <a:xfrm>
            <a:off x="612325" y="2211775"/>
            <a:ext cx="2235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Manrope"/>
                <a:ea typeface="Manrope"/>
                <a:cs typeface="Manrope"/>
                <a:sym typeface="Manrope"/>
              </a:rPr>
              <a:t>П</a:t>
            </a:r>
            <a:r>
              <a:rPr b="1" lang="ru">
                <a:solidFill>
                  <a:srgbClr val="FF0000"/>
                </a:solidFill>
                <a:latin typeface="Manrope"/>
                <a:ea typeface="Manrope"/>
                <a:cs typeface="Manrope"/>
                <a:sym typeface="Manrope"/>
              </a:rPr>
              <a:t>ечатные брошюры/листовки/ постеры,</a:t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00" name="Google Shape;700;p30"/>
          <p:cNvSpPr txBox="1"/>
          <p:nvPr/>
        </p:nvSpPr>
        <p:spPr>
          <a:xfrm>
            <a:off x="6600450" y="2137875"/>
            <a:ext cx="2259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Manrope"/>
                <a:ea typeface="Manrope"/>
                <a:cs typeface="Manrope"/>
                <a:sym typeface="Manrope"/>
              </a:rPr>
              <a:t>Промокоды/купоны, группа Вк, блог Youtube</a:t>
            </a:r>
            <a:endParaRPr b="1">
              <a:solidFill>
                <a:srgbClr val="FF00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01" name="Google Shape;701;p30"/>
          <p:cNvSpPr/>
          <p:nvPr/>
        </p:nvSpPr>
        <p:spPr>
          <a:xfrm>
            <a:off x="3701888" y="4419725"/>
            <a:ext cx="1469700" cy="555000"/>
          </a:xfrm>
          <a:prstGeom prst="can">
            <a:avLst>
              <a:gd fmla="val 25000" name="adj"/>
            </a:avLst>
          </a:prstGeom>
          <a:solidFill>
            <a:srgbClr val="3D85C6"/>
          </a:solidFill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Удержать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2" name="Google Shape;702;p30"/>
          <p:cNvSpPr/>
          <p:nvPr/>
        </p:nvSpPr>
        <p:spPr>
          <a:xfrm>
            <a:off x="3538700" y="3369663"/>
            <a:ext cx="1796100" cy="615600"/>
          </a:xfrm>
          <a:prstGeom prst="can">
            <a:avLst>
              <a:gd fmla="val 25000" name="adj"/>
            </a:avLst>
          </a:prstGeom>
          <a:solidFill>
            <a:srgbClr val="71DD42"/>
          </a:solidFill>
          <a:ln cap="flat" cmpd="sng" w="9525">
            <a:solidFill>
              <a:srgbClr val="71DD4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Продать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3" name="Google Shape;703;p30"/>
          <p:cNvSpPr txBox="1"/>
          <p:nvPr/>
        </p:nvSpPr>
        <p:spPr>
          <a:xfrm>
            <a:off x="6600450" y="1063125"/>
            <a:ext cx="1839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9900"/>
                </a:solidFill>
                <a:latin typeface="Manrope"/>
                <a:ea typeface="Manrope"/>
                <a:cs typeface="Manrope"/>
                <a:sym typeface="Manrope"/>
              </a:rPr>
              <a:t>Упаковка соц.сетей, SMM</a:t>
            </a:r>
            <a:endParaRPr b="1">
              <a:solidFill>
                <a:srgbClr val="FF9900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04" name="Google Shape;704;p30"/>
          <p:cNvSpPr/>
          <p:nvPr/>
        </p:nvSpPr>
        <p:spPr>
          <a:xfrm>
            <a:off x="3262613" y="2319625"/>
            <a:ext cx="2348275" cy="615600"/>
          </a:xfrm>
          <a:prstGeom prst="flowChartMagneticDisk">
            <a:avLst/>
          </a:prstGeom>
          <a:solidFill>
            <a:srgbClr val="FF0000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Поощрить выбор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5" name="Google Shape;705;p30"/>
          <p:cNvSpPr/>
          <p:nvPr/>
        </p:nvSpPr>
        <p:spPr>
          <a:xfrm>
            <a:off x="2957451" y="1269575"/>
            <a:ext cx="2958600" cy="615600"/>
          </a:xfrm>
          <a:prstGeom prst="flowChartMagneticDisk">
            <a:avLst/>
          </a:prstGeom>
          <a:solidFill>
            <a:srgbClr val="FFFF00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Привлечь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6" name="Google Shape;706;p30"/>
          <p:cNvSpPr txBox="1"/>
          <p:nvPr/>
        </p:nvSpPr>
        <p:spPr>
          <a:xfrm>
            <a:off x="612325" y="1054025"/>
            <a:ext cx="18390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9900"/>
                </a:solidFill>
                <a:latin typeface="Manrope"/>
                <a:ea typeface="Manrope"/>
                <a:cs typeface="Manrope"/>
                <a:sym typeface="Manrope"/>
              </a:rPr>
              <a:t>Реклама</a:t>
            </a:r>
            <a:r>
              <a:rPr lang="ru">
                <a:latin typeface="Manrope"/>
                <a:ea typeface="Manrope"/>
                <a:cs typeface="Manrope"/>
                <a:sym typeface="Manrope"/>
              </a:rPr>
              <a:t> </a:t>
            </a:r>
            <a:r>
              <a:rPr b="1" lang="ru">
                <a:solidFill>
                  <a:srgbClr val="FF9900"/>
                </a:solidFill>
                <a:latin typeface="Manrope"/>
                <a:ea typeface="Manrope"/>
                <a:cs typeface="Manrope"/>
                <a:sym typeface="Manrope"/>
              </a:rPr>
              <a:t>на ТВ, радио</a:t>
            </a:r>
            <a:r>
              <a:rPr lang="ru">
                <a:latin typeface="Manrope"/>
                <a:ea typeface="Manrope"/>
                <a:cs typeface="Manrope"/>
                <a:sym typeface="Manrope"/>
              </a:rPr>
              <a:t>,</a:t>
            </a:r>
            <a:r>
              <a:rPr b="1" lang="ru">
                <a:solidFill>
                  <a:srgbClr val="FF9900"/>
                </a:solidFill>
                <a:latin typeface="Manrope"/>
                <a:ea typeface="Manrope"/>
                <a:cs typeface="Manrope"/>
                <a:sym typeface="Manrope"/>
              </a:rPr>
              <a:t>объявления по городу</a:t>
            </a:r>
            <a:endParaRPr b="1">
              <a:solidFill>
                <a:srgbClr val="FF9900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707" name="Google Shape;707;p30"/>
          <p:cNvSpPr txBox="1"/>
          <p:nvPr/>
        </p:nvSpPr>
        <p:spPr>
          <a:xfrm>
            <a:off x="612325" y="310050"/>
            <a:ext cx="1362900" cy="431100"/>
          </a:xfrm>
          <a:prstGeom prst="rect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Montserrat"/>
                <a:ea typeface="Montserrat"/>
                <a:cs typeface="Montserrat"/>
                <a:sym typeface="Montserrat"/>
              </a:rPr>
              <a:t>Оффлайн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8" name="Google Shape;708;p30"/>
          <p:cNvSpPr txBox="1"/>
          <p:nvPr/>
        </p:nvSpPr>
        <p:spPr>
          <a:xfrm>
            <a:off x="6571000" y="310050"/>
            <a:ext cx="1362900" cy="431100"/>
          </a:xfrm>
          <a:prstGeom prst="rect">
            <a:avLst/>
          </a:prstGeom>
          <a:noFill/>
          <a:ln cap="flat" cmpd="sng" w="9525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>
                <a:latin typeface="Montserrat"/>
                <a:ea typeface="Montserrat"/>
                <a:cs typeface="Montserrat"/>
                <a:sym typeface="Montserrat"/>
              </a:rPr>
              <a:t>Онлайн</a:t>
            </a:r>
            <a:endParaRPr sz="1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9" name="Google Shape;709;p30"/>
          <p:cNvSpPr txBox="1"/>
          <p:nvPr/>
        </p:nvSpPr>
        <p:spPr>
          <a:xfrm>
            <a:off x="2957438" y="79425"/>
            <a:ext cx="32685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100">
                <a:latin typeface="Montserrat"/>
                <a:ea typeface="Montserrat"/>
                <a:cs typeface="Montserrat"/>
                <a:sym typeface="Montserrat"/>
              </a:rPr>
              <a:t>Воронка продаж</a:t>
            </a:r>
            <a:endParaRPr b="1" sz="2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1"/>
          <p:cNvSpPr txBox="1"/>
          <p:nvPr/>
        </p:nvSpPr>
        <p:spPr>
          <a:xfrm>
            <a:off x="80250" y="0"/>
            <a:ext cx="2487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400">
                <a:latin typeface="Montserrat"/>
                <a:ea typeface="Montserrat"/>
                <a:cs typeface="Montserrat"/>
                <a:sym typeface="Montserrat"/>
              </a:rPr>
              <a:t>МЕДИАПЛАН</a:t>
            </a:r>
            <a:endParaRPr b="1" sz="2400"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715" name="Google Shape;715;p31"/>
          <p:cNvGraphicFramePr/>
          <p:nvPr/>
        </p:nvGraphicFramePr>
        <p:xfrm>
          <a:off x="739838" y="554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2037650"/>
                <a:gridCol w="2037650"/>
                <a:gridCol w="2037650"/>
                <a:gridCol w="1551375"/>
              </a:tblGrid>
              <a:tr h="360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Мероприятия</a:t>
                      </a:r>
                      <a:endParaRPr b="1"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Разовая</a:t>
                      </a:r>
                      <a:endParaRPr b="1"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Текущая в месяц</a:t>
                      </a:r>
                      <a:endParaRPr b="1"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3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Текущая в год</a:t>
                      </a:r>
                      <a:endParaRPr b="1" sz="13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Чат-бот в Телеграмм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b="1" sz="16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54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Мобильное приложение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50 000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endParaRPr b="1" sz="16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b="1" sz="16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48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Сайт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Создание сайта   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</a:t>
                      </a: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r>
                        <a:rPr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 </a:t>
                      </a:r>
                      <a:endParaRPr b="1" sz="8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b="1" sz="1600">
                        <a:solidFill>
                          <a:schemeClr val="dk1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3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Соц. сети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(тематические сообщества)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600">
                          <a:solidFill>
                            <a:srgbClr val="000000"/>
                          </a:solidFill>
                        </a:rPr>
                        <a:t>-</a:t>
                      </a:r>
                      <a:endParaRPr sz="8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9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      </a:t>
                      </a: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</a:t>
                      </a: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240 000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6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Реклама в лифте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b="1" sz="16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28 000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336 000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2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Промо акция с раздачей листовок</a:t>
                      </a:r>
                      <a:endParaRPr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chemeClr val="dk1"/>
                          </a:solidFill>
                        </a:rPr>
                        <a:t>-</a:t>
                      </a:r>
                      <a:endParaRPr b="1" sz="1600"/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7 0</a:t>
                      </a: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00 руб</a:t>
                      </a:r>
                      <a:endParaRPr sz="16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84 000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2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</a:t>
                      </a:r>
                      <a:endParaRPr b="1" sz="1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100 000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55 000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600">
                          <a:solidFill>
                            <a:srgbClr val="FF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660 000 руб</a:t>
                      </a:r>
                      <a:endParaRPr b="1" sz="1600">
                        <a:solidFill>
                          <a:srgbClr val="FF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716" name="Google Shape;716;p31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696714" y="-60300"/>
            <a:ext cx="447286" cy="55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1" name="Google Shape;721;p32"/>
          <p:cNvGraphicFramePr/>
          <p:nvPr/>
        </p:nvGraphicFramePr>
        <p:xfrm>
          <a:off x="0" y="445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{40380D90-A64A-4FDD-8FFE-DAD068C77C9E}</a:tableStyleId>
              </a:tblPr>
              <a:tblGrid>
                <a:gridCol w="1011075"/>
                <a:gridCol w="1391750"/>
                <a:gridCol w="1121450"/>
                <a:gridCol w="1167775"/>
                <a:gridCol w="1136875"/>
                <a:gridCol w="1136925"/>
                <a:gridCol w="1106000"/>
                <a:gridCol w="1051925"/>
              </a:tblGrid>
              <a:tr h="472400"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Источники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дохода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Показатели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6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Продажи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  <a:tr h="486300">
                <a:tc vMerge="1"/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месяц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месяц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месяц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месяц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месяц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месяц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05875">
                <a:tc rowSpan="4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Доставка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Количество заказов в месяц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372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620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775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930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1 085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1 395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6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Средний чек (руб)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750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1 100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1 100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1 100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1 100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6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Средняя цена (руб)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6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Доход (руб)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202 740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465 000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852 500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1 023 000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1 193 500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1 534 500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8100">
                <a:tc rowSpan="3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В зале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Количество заказов месяц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-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310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372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558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775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6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Средний чек (руб)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750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1 600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1 600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1 600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ru" sz="1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1 600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675">
                <a:tc vMerge="1"/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Средняя цена (руб)</a:t>
                      </a:r>
                      <a:endParaRPr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545</a:t>
                      </a:r>
                      <a:endParaRPr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Доход (руб)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496 000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595 000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892 000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1 240 000</a:t>
                      </a:r>
                      <a:endParaRPr b="1" sz="1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5675">
                <a:tc gridSpan="2"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1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Итого выручка: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gridSpan="6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ru" sz="11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5 270 740 + 3 223 000 = 8 493 740 руб.</a:t>
                      </a:r>
                      <a:endParaRPr b="1" sz="11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 hMerge="1"/>
                <a:tc hMerge="1"/>
                <a:tc hMerge="1"/>
                <a:tc hMerge="1"/>
              </a:tr>
            </a:tbl>
          </a:graphicData>
        </a:graphic>
      </p:graphicFrame>
      <p:sp>
        <p:nvSpPr>
          <p:cNvPr id="722" name="Google Shape;722;p32"/>
          <p:cNvSpPr txBox="1"/>
          <p:nvPr/>
        </p:nvSpPr>
        <p:spPr>
          <a:xfrm>
            <a:off x="0" y="0"/>
            <a:ext cx="3049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План продаж</a:t>
            </a:r>
            <a:endParaRPr b="1"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3" name="Google Shape;723;p32"/>
          <p:cNvPicPr preferRelativeResize="0"/>
          <p:nvPr/>
        </p:nvPicPr>
        <p:blipFill rotWithShape="1">
          <a:blip r:embed="rId3">
            <a:alphaModFix/>
          </a:blip>
          <a:srcRect b="17068" l="34693" r="34337" t="14630"/>
          <a:stretch/>
        </p:blipFill>
        <p:spPr>
          <a:xfrm>
            <a:off x="8825650" y="15900"/>
            <a:ext cx="298115" cy="36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33"/>
          <p:cNvSpPr txBox="1"/>
          <p:nvPr/>
        </p:nvSpPr>
        <p:spPr>
          <a:xfrm>
            <a:off x="36750" y="-40150"/>
            <a:ext cx="5130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Основные финансовые показатели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9" name="Google Shape;729;p33"/>
          <p:cNvPicPr preferRelativeResize="0"/>
          <p:nvPr/>
        </p:nvPicPr>
        <p:blipFill rotWithShape="1">
          <a:blip r:embed="rId3">
            <a:alphaModFix/>
          </a:blip>
          <a:srcRect b="38636" l="13109" r="62568" t="38636"/>
          <a:stretch/>
        </p:blipFill>
        <p:spPr>
          <a:xfrm>
            <a:off x="-15650" y="491625"/>
            <a:ext cx="835800" cy="5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33"/>
          <p:cNvSpPr txBox="1"/>
          <p:nvPr/>
        </p:nvSpPr>
        <p:spPr>
          <a:xfrm>
            <a:off x="653350" y="452450"/>
            <a:ext cx="133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20 000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1" name="Google Shape;731;p33"/>
          <p:cNvSpPr txBox="1"/>
          <p:nvPr/>
        </p:nvSpPr>
        <p:spPr>
          <a:xfrm>
            <a:off x="489850" y="697375"/>
            <a:ext cx="15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372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2" name="Google Shape;732;p33"/>
          <p:cNvCxnSpPr/>
          <p:nvPr/>
        </p:nvCxnSpPr>
        <p:spPr>
          <a:xfrm>
            <a:off x="869500" y="752475"/>
            <a:ext cx="835800" cy="0"/>
          </a:xfrm>
          <a:prstGeom prst="straightConnector1">
            <a:avLst/>
          </a:prstGeom>
          <a:noFill/>
          <a:ln cap="flat" cmpd="sng" w="19050">
            <a:solidFill>
              <a:srgbClr val="2C2B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3" name="Google Shape;733;p33"/>
          <p:cNvSpPr txBox="1"/>
          <p:nvPr/>
        </p:nvSpPr>
        <p:spPr>
          <a:xfrm>
            <a:off x="1248100" y="567825"/>
            <a:ext cx="1859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=54 руб.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(темат.сообщества)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4" name="Google Shape;734;p33"/>
          <p:cNvCxnSpPr/>
          <p:nvPr/>
        </p:nvCxnSpPr>
        <p:spPr>
          <a:xfrm>
            <a:off x="7400" y="1282525"/>
            <a:ext cx="92139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lgDash"/>
            <a:round/>
            <a:headEnd len="med" w="med" type="none"/>
            <a:tailEnd len="med" w="med" type="none"/>
          </a:ln>
        </p:spPr>
      </p:cxnSp>
      <p:pic>
        <p:nvPicPr>
          <p:cNvPr id="735" name="Google Shape;73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825" y="1637625"/>
            <a:ext cx="2711050" cy="466836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33"/>
          <p:cNvSpPr txBox="1"/>
          <p:nvPr/>
        </p:nvSpPr>
        <p:spPr>
          <a:xfrm>
            <a:off x="2631625" y="1743300"/>
            <a:ext cx="61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37" name="Google Shape;737;p33"/>
          <p:cNvSpPr txBox="1"/>
          <p:nvPr/>
        </p:nvSpPr>
        <p:spPr>
          <a:xfrm>
            <a:off x="3016000" y="1609275"/>
            <a:ext cx="962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202 740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38" name="Google Shape;738;p33"/>
          <p:cNvCxnSpPr/>
          <p:nvPr/>
        </p:nvCxnSpPr>
        <p:spPr>
          <a:xfrm>
            <a:off x="3113800" y="1927950"/>
            <a:ext cx="766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9" name="Google Shape;739;p33"/>
          <p:cNvSpPr txBox="1"/>
          <p:nvPr/>
        </p:nvSpPr>
        <p:spPr>
          <a:xfrm>
            <a:off x="3167125" y="1851750"/>
            <a:ext cx="67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372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0" name="Google Shape;740;p33"/>
          <p:cNvSpPr txBox="1"/>
          <p:nvPr/>
        </p:nvSpPr>
        <p:spPr>
          <a:xfrm>
            <a:off x="3749675" y="1743300"/>
            <a:ext cx="61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1" name="Google Shape;741;p33"/>
          <p:cNvSpPr txBox="1"/>
          <p:nvPr/>
        </p:nvSpPr>
        <p:spPr>
          <a:xfrm>
            <a:off x="4021900" y="1743300"/>
            <a:ext cx="1071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545 руб.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2" name="Google Shape;742;p33"/>
          <p:cNvCxnSpPr/>
          <p:nvPr/>
        </p:nvCxnSpPr>
        <p:spPr>
          <a:xfrm>
            <a:off x="7400" y="2501725"/>
            <a:ext cx="9213900" cy="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743" name="Google Shape;743;p33"/>
          <p:cNvSpPr txBox="1"/>
          <p:nvPr/>
        </p:nvSpPr>
        <p:spPr>
          <a:xfrm>
            <a:off x="-161250" y="3501800"/>
            <a:ext cx="113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202 740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4" name="Google Shape;744;p33"/>
          <p:cNvSpPr txBox="1"/>
          <p:nvPr/>
        </p:nvSpPr>
        <p:spPr>
          <a:xfrm>
            <a:off x="620475" y="3501800"/>
            <a:ext cx="51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Х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5" name="Google Shape;745;p33"/>
          <p:cNvSpPr txBox="1"/>
          <p:nvPr/>
        </p:nvSpPr>
        <p:spPr>
          <a:xfrm>
            <a:off x="1124625" y="3305350"/>
            <a:ext cx="190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125 000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6" name="Google Shape;746;p33"/>
          <p:cNvSpPr txBox="1"/>
          <p:nvPr/>
        </p:nvSpPr>
        <p:spPr>
          <a:xfrm>
            <a:off x="2134975" y="3734750"/>
            <a:ext cx="1071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187 000)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47" name="Google Shape;747;p33"/>
          <p:cNvSpPr txBox="1"/>
          <p:nvPr/>
        </p:nvSpPr>
        <p:spPr>
          <a:xfrm>
            <a:off x="1079725" y="3734750"/>
            <a:ext cx="1269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ru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202 740</a:t>
            </a:r>
            <a:r>
              <a:rPr lang="ru">
                <a:latin typeface="Montserrat"/>
                <a:ea typeface="Montserrat"/>
                <a:cs typeface="Montserrat"/>
                <a:sym typeface="Montserrat"/>
              </a:rPr>
              <a:t>  -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8" name="Google Shape;748;p33"/>
          <p:cNvCxnSpPr/>
          <p:nvPr/>
        </p:nvCxnSpPr>
        <p:spPr>
          <a:xfrm>
            <a:off x="1079725" y="3705550"/>
            <a:ext cx="2163600" cy="0"/>
          </a:xfrm>
          <a:prstGeom prst="straightConnector1">
            <a:avLst/>
          </a:prstGeom>
          <a:noFill/>
          <a:ln cap="flat" cmpd="sng" w="19050">
            <a:solidFill>
              <a:srgbClr val="2C2B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9" name="Google Shape;749;p33"/>
          <p:cNvSpPr txBox="1"/>
          <p:nvPr/>
        </p:nvSpPr>
        <p:spPr>
          <a:xfrm>
            <a:off x="3105825" y="3516775"/>
            <a:ext cx="61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0" name="Google Shape;750;p33"/>
          <p:cNvSpPr txBox="1"/>
          <p:nvPr/>
        </p:nvSpPr>
        <p:spPr>
          <a:xfrm>
            <a:off x="3351500" y="3516775"/>
            <a:ext cx="155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Montserrat"/>
                <a:ea typeface="Montserrat"/>
                <a:cs typeface="Montserrat"/>
                <a:sym typeface="Montserrat"/>
              </a:rPr>
              <a:t>1 610 070 руб.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1" name="Google Shape;751;p33"/>
          <p:cNvPicPr preferRelativeResize="0"/>
          <p:nvPr/>
        </p:nvPicPr>
        <p:blipFill rotWithShape="1">
          <a:blip r:embed="rId5">
            <a:alphaModFix/>
          </a:blip>
          <a:srcRect b="17068" l="34693" r="34337" t="14630"/>
          <a:stretch/>
        </p:blipFill>
        <p:spPr>
          <a:xfrm>
            <a:off x="8597050" y="15900"/>
            <a:ext cx="546950" cy="677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2" name="Google Shape;752;p33"/>
          <p:cNvCxnSpPr/>
          <p:nvPr/>
        </p:nvCxnSpPr>
        <p:spPr>
          <a:xfrm>
            <a:off x="4788150" y="2486025"/>
            <a:ext cx="0" cy="2724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753" name="Google Shape;753;p33"/>
          <p:cNvSpPr txBox="1"/>
          <p:nvPr/>
        </p:nvSpPr>
        <p:spPr>
          <a:xfrm>
            <a:off x="2826825" y="445363"/>
            <a:ext cx="133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28 000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4" name="Google Shape;754;p33"/>
          <p:cNvSpPr txBox="1"/>
          <p:nvPr/>
        </p:nvSpPr>
        <p:spPr>
          <a:xfrm>
            <a:off x="2663325" y="690288"/>
            <a:ext cx="15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372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5" name="Google Shape;755;p33"/>
          <p:cNvCxnSpPr/>
          <p:nvPr/>
        </p:nvCxnSpPr>
        <p:spPr>
          <a:xfrm>
            <a:off x="3042975" y="745388"/>
            <a:ext cx="835800" cy="0"/>
          </a:xfrm>
          <a:prstGeom prst="straightConnector1">
            <a:avLst/>
          </a:prstGeom>
          <a:noFill/>
          <a:ln cap="flat" cmpd="sng" w="19050">
            <a:solidFill>
              <a:srgbClr val="2C2B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56" name="Google Shape;756;p33"/>
          <p:cNvSpPr txBox="1"/>
          <p:nvPr/>
        </p:nvSpPr>
        <p:spPr>
          <a:xfrm>
            <a:off x="3463050" y="544238"/>
            <a:ext cx="1859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=75 руб.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(в лифте)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57" name="Google Shape;757;p33"/>
          <p:cNvCxnSpPr/>
          <p:nvPr/>
        </p:nvCxnSpPr>
        <p:spPr>
          <a:xfrm rot="10800000">
            <a:off x="2867700" y="377475"/>
            <a:ext cx="0" cy="908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58" name="Google Shape;758;p33"/>
          <p:cNvCxnSpPr/>
          <p:nvPr/>
        </p:nvCxnSpPr>
        <p:spPr>
          <a:xfrm rot="10800000">
            <a:off x="4958800" y="344400"/>
            <a:ext cx="0" cy="908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759" name="Google Shape;759;p33"/>
          <p:cNvSpPr txBox="1"/>
          <p:nvPr/>
        </p:nvSpPr>
        <p:spPr>
          <a:xfrm>
            <a:off x="5214275" y="494788"/>
            <a:ext cx="133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7 000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0" name="Google Shape;760;p33"/>
          <p:cNvSpPr txBox="1"/>
          <p:nvPr/>
        </p:nvSpPr>
        <p:spPr>
          <a:xfrm>
            <a:off x="5050775" y="739713"/>
            <a:ext cx="1500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Montserrat"/>
                <a:ea typeface="Montserrat"/>
                <a:cs typeface="Montserrat"/>
                <a:sym typeface="Montserrat"/>
              </a:rPr>
              <a:t>372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1" name="Google Shape;761;p33"/>
          <p:cNvCxnSpPr/>
          <p:nvPr/>
        </p:nvCxnSpPr>
        <p:spPr>
          <a:xfrm>
            <a:off x="5430425" y="794813"/>
            <a:ext cx="835800" cy="0"/>
          </a:xfrm>
          <a:prstGeom prst="straightConnector1">
            <a:avLst/>
          </a:prstGeom>
          <a:noFill/>
          <a:ln cap="flat" cmpd="sng" w="19050">
            <a:solidFill>
              <a:srgbClr val="2C2B2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62" name="Google Shape;762;p33"/>
          <p:cNvSpPr txBox="1"/>
          <p:nvPr/>
        </p:nvSpPr>
        <p:spPr>
          <a:xfrm>
            <a:off x="5850500" y="593663"/>
            <a:ext cx="18594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=19 руб.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>
                <a:latin typeface="Montserrat"/>
                <a:ea typeface="Montserrat"/>
                <a:cs typeface="Montserrat"/>
                <a:sym typeface="Montserrat"/>
              </a:rPr>
              <a:t>(листовки)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3" name="Google Shape;763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42425" y="2571750"/>
            <a:ext cx="4301576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33"/>
          <p:cNvSpPr txBox="1"/>
          <p:nvPr/>
        </p:nvSpPr>
        <p:spPr>
          <a:xfrm>
            <a:off x="333775" y="2638225"/>
            <a:ext cx="28728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700">
                <a:latin typeface="Montserrat"/>
                <a:ea typeface="Montserrat"/>
                <a:cs typeface="Montserrat"/>
                <a:sym typeface="Montserrat"/>
              </a:rPr>
              <a:t>Точка безубыточности</a:t>
            </a:r>
            <a:endParaRPr b="1" sz="17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34"/>
          <p:cNvSpPr txBox="1"/>
          <p:nvPr/>
        </p:nvSpPr>
        <p:spPr>
          <a:xfrm>
            <a:off x="24075" y="-10675"/>
            <a:ext cx="193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Дорожная карта</a:t>
            </a:r>
            <a:endParaRPr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770" name="Google Shape;770;p34"/>
          <p:cNvGraphicFramePr/>
          <p:nvPr/>
        </p:nvGraphicFramePr>
        <p:xfrm>
          <a:off x="744838" y="3188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{4817D6E3-A0F2-466D-94D2-37A545C23A56}</a:tableStyleId>
              </a:tblPr>
              <a:tblGrid>
                <a:gridCol w="2808775"/>
                <a:gridCol w="1597975"/>
                <a:gridCol w="2130425"/>
                <a:gridCol w="1788650"/>
              </a:tblGrid>
              <a:tr h="4599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Пакет задач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Действия для реализации задачи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DL</a:t>
                      </a:r>
                      <a:endParaRPr b="1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3575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2" hMerge="1"/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03575">
                <a:tc vMerge="1"/>
                <a:tc gridSpan="2" vMerge="1"/>
                <a:tc hMerge="1" vMerge="1"/>
                <a:tc vMerge="1"/>
              </a:tr>
              <a:tr h="1403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71" name="Google Shape;771;p34"/>
          <p:cNvSpPr txBox="1"/>
          <p:nvPr/>
        </p:nvSpPr>
        <p:spPr>
          <a:xfrm rot="-5400000">
            <a:off x="-720475" y="2486450"/>
            <a:ext cx="2203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u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Слои работ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2" name="Google Shape;772;p34"/>
          <p:cNvSpPr txBox="1"/>
          <p:nvPr/>
        </p:nvSpPr>
        <p:spPr>
          <a:xfrm>
            <a:off x="755875" y="2981825"/>
            <a:ext cx="279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Получение прибыли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3" name="Google Shape;773;p34"/>
          <p:cNvSpPr txBox="1"/>
          <p:nvPr/>
        </p:nvSpPr>
        <p:spPr>
          <a:xfrm>
            <a:off x="3940738" y="2933100"/>
            <a:ext cx="2996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Оптимизация финансовой отчетности, расходы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4" name="Google Shape;774;p34"/>
          <p:cNvCxnSpPr/>
          <p:nvPr/>
        </p:nvCxnSpPr>
        <p:spPr>
          <a:xfrm>
            <a:off x="755875" y="2893925"/>
            <a:ext cx="83148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5" name="Google Shape;775;p34"/>
          <p:cNvSpPr txBox="1"/>
          <p:nvPr/>
        </p:nvSpPr>
        <p:spPr>
          <a:xfrm>
            <a:off x="755875" y="1134200"/>
            <a:ext cx="2797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Анализ MVP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6" name="Google Shape;776;p34"/>
          <p:cNvSpPr txBox="1"/>
          <p:nvPr/>
        </p:nvSpPr>
        <p:spPr>
          <a:xfrm>
            <a:off x="3923375" y="996200"/>
            <a:ext cx="3163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Выявление GAPS компетенций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7" name="Google Shape;777;p34"/>
          <p:cNvSpPr txBox="1"/>
          <p:nvPr/>
        </p:nvSpPr>
        <p:spPr>
          <a:xfrm>
            <a:off x="676013" y="1953288"/>
            <a:ext cx="28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Открытие пиццерии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78" name="Google Shape;778;p34"/>
          <p:cNvCxnSpPr/>
          <p:nvPr/>
        </p:nvCxnSpPr>
        <p:spPr>
          <a:xfrm>
            <a:off x="751975" y="1600200"/>
            <a:ext cx="83157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9" name="Google Shape;779;p34"/>
          <p:cNvSpPr txBox="1"/>
          <p:nvPr/>
        </p:nvSpPr>
        <p:spPr>
          <a:xfrm>
            <a:off x="7541875" y="3012463"/>
            <a:ext cx="151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25.05.2023</a:t>
            </a:r>
            <a:endParaRPr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0" name="Google Shape;780;p34"/>
          <p:cNvSpPr txBox="1"/>
          <p:nvPr/>
        </p:nvSpPr>
        <p:spPr>
          <a:xfrm>
            <a:off x="7541875" y="996200"/>
            <a:ext cx="1313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12.01.2023</a:t>
            </a:r>
            <a:endParaRPr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1" name="Google Shape;781;p34"/>
          <p:cNvSpPr txBox="1"/>
          <p:nvPr/>
        </p:nvSpPr>
        <p:spPr>
          <a:xfrm>
            <a:off x="7423750" y="1976713"/>
            <a:ext cx="1473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12.02.2023</a:t>
            </a:r>
            <a:endParaRPr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2" name="Google Shape;782;p34"/>
          <p:cNvSpPr txBox="1"/>
          <p:nvPr/>
        </p:nvSpPr>
        <p:spPr>
          <a:xfrm>
            <a:off x="3578188" y="1970000"/>
            <a:ext cx="372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Аренда помещение, подготовка помещения, подбор персонала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3" name="Google Shape;783;p34"/>
          <p:cNvSpPr txBox="1"/>
          <p:nvPr/>
        </p:nvSpPr>
        <p:spPr>
          <a:xfrm>
            <a:off x="915500" y="3855775"/>
            <a:ext cx="256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Открытие филиалов 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4" name="Google Shape;784;p34"/>
          <p:cNvSpPr txBox="1"/>
          <p:nvPr/>
        </p:nvSpPr>
        <p:spPr>
          <a:xfrm>
            <a:off x="7474725" y="4048200"/>
            <a:ext cx="142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solidFill>
                  <a:srgbClr val="FF0000"/>
                </a:solidFill>
                <a:latin typeface="Montserrat"/>
                <a:ea typeface="Montserrat"/>
                <a:cs typeface="Montserrat"/>
                <a:sym typeface="Montserrat"/>
              </a:rPr>
              <a:t>20.09.2023</a:t>
            </a:r>
            <a:endParaRPr b="1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85" name="Google Shape;785;p34"/>
          <p:cNvSpPr txBox="1"/>
          <p:nvPr/>
        </p:nvSpPr>
        <p:spPr>
          <a:xfrm>
            <a:off x="3996400" y="3958575"/>
            <a:ext cx="288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200">
                <a:latin typeface="Montserrat"/>
                <a:ea typeface="Montserrat"/>
                <a:cs typeface="Montserrat"/>
                <a:sym typeface="Montserrat"/>
              </a:rPr>
              <a:t>Провести анализ рынка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0" name="Google Shape;790;p35"/>
          <p:cNvGraphicFramePr/>
          <p:nvPr/>
        </p:nvGraphicFramePr>
        <p:xfrm>
          <a:off x="153200" y="510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{40380D90-A64A-4FDD-8FFE-DAD068C77C9E}</a:tableStyleId>
              </a:tblPr>
              <a:tblGrid>
                <a:gridCol w="3279775"/>
                <a:gridCol w="1857025"/>
                <a:gridCol w="1885450"/>
                <a:gridCol w="1923425"/>
              </a:tblGrid>
              <a:tr h="291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Наименование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Количество (шт)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Цена за 1 шт. (руб)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Общая сумма (руб)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3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/>
                        <a:t>Оборудование для кухни:</a:t>
                      </a:r>
                      <a:endParaRPr b="1" i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/>
                        <a:t>315 000</a:t>
                      </a:r>
                      <a:endParaRPr b="1" i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7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Холодильник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40 000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40 000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Духовой шкаф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Вытяжка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20 000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20 000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Посудомоечная машина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30 000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30 000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Мебель для кухни(столы, стулья, подвесные шкафчики)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100 000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100 000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Посуда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Глубокая мойка из нержавеющей стали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15 000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15 000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4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Мойка для рук поваров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91" name="Google Shape;791;p35"/>
          <p:cNvSpPr txBox="1"/>
          <p:nvPr/>
        </p:nvSpPr>
        <p:spPr>
          <a:xfrm>
            <a:off x="36475" y="0"/>
            <a:ext cx="420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1800">
                <a:latin typeface="Montserrat"/>
                <a:ea typeface="Montserrat"/>
                <a:cs typeface="Montserrat"/>
                <a:sym typeface="Montserrat"/>
              </a:rPr>
              <a:t>Затраты на оборудование</a:t>
            </a:r>
            <a:endParaRPr b="1" sz="18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6" name="Google Shape;796;p36"/>
          <p:cNvGraphicFramePr/>
          <p:nvPr/>
        </p:nvGraphicFramePr>
        <p:xfrm>
          <a:off x="111250" y="485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{40380D90-A64A-4FDD-8FFE-DAD068C77C9E}</a:tableStyleId>
              </a:tblPr>
              <a:tblGrid>
                <a:gridCol w="3256675"/>
                <a:gridCol w="1729925"/>
                <a:gridCol w="1897150"/>
                <a:gridCol w="2044250"/>
              </a:tblGrid>
              <a:tr h="357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Наименование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Количество (шт)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Цена за 1 шт. (руб)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Общая сумма (руб)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86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/>
                        <a:t>Оборудование для зала:</a:t>
                      </a:r>
                      <a:endParaRPr b="1" i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ru" sz="1500"/>
                        <a:t>167 000</a:t>
                      </a:r>
                      <a:endParaRPr b="1" i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Столы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10000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</a:t>
                      </a:r>
                      <a:r>
                        <a:rPr lang="ru" sz="1500"/>
                        <a:t>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7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Стулья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15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15 000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Красивая посуда и приборы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Кассовый аппарат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Стойка ресепшн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50 000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35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Система безопасности (огнетушители, пожарная сигнализация, охранная система)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1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20 000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500"/>
                        <a:t>20 000</a:t>
                      </a:r>
                      <a:endParaRPr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2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Итого: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ru" sz="1500"/>
                        <a:t>505</a:t>
                      </a:r>
                      <a:r>
                        <a:rPr b="1" lang="ru" sz="1500"/>
                        <a:t> 000</a:t>
                      </a:r>
                      <a:endParaRPr b="1" sz="1500"/>
                    </a:p>
                  </a:txBody>
                  <a:tcPr marT="47625" marB="47625" marR="47625" marL="476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97" name="Google Shape;797;p36"/>
          <p:cNvSpPr txBox="1"/>
          <p:nvPr/>
        </p:nvSpPr>
        <p:spPr>
          <a:xfrm>
            <a:off x="189700" y="0"/>
            <a:ext cx="4202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Затраты на оборудование ч.2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